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302" r:id="rId2"/>
    <p:sldId id="303" r:id="rId3"/>
    <p:sldId id="304" r:id="rId4"/>
    <p:sldId id="306" r:id="rId5"/>
    <p:sldId id="307" r:id="rId6"/>
    <p:sldId id="326" r:id="rId7"/>
    <p:sldId id="327" r:id="rId8"/>
    <p:sldId id="308" r:id="rId9"/>
    <p:sldId id="329" r:id="rId10"/>
    <p:sldId id="330" r:id="rId11"/>
    <p:sldId id="328" r:id="rId12"/>
    <p:sldId id="309" r:id="rId13"/>
    <p:sldId id="311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05" r:id="rId24"/>
    <p:sldId id="321" r:id="rId25"/>
    <p:sldId id="322" r:id="rId26"/>
    <p:sldId id="323" r:id="rId27"/>
    <p:sldId id="324" r:id="rId28"/>
    <p:sldId id="325" r:id="rId29"/>
    <p:sldId id="32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2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9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40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9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3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97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8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2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DC872-0E0F-4B71-97B1-1CA7CAEBA243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A5A3-FC38-43A1-9656-A35F1BAD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4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artcom/Linux-Progra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naconda.com/download/succe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repo.anaconda.com/pkgs/msys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raspberrypi.com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igervnc.org/?utm_source=chatgpt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1301-DF23-EDC5-AA59-0048FD9A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2DAE7-B487-80C9-452C-30917B35A51F}"/>
              </a:ext>
            </a:extLst>
          </p:cNvPr>
          <p:cNvSpPr/>
          <p:nvPr/>
        </p:nvSpPr>
        <p:spPr>
          <a:xfrm>
            <a:off x="0" y="0"/>
            <a:ext cx="12192000" cy="32004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6600" b="1" dirty="0"/>
              <a:t>Linux Programming</a:t>
            </a:r>
            <a:endParaRPr lang="en-US" altLang="ko-KR" sz="4800" b="1" dirty="0"/>
          </a:p>
          <a:p>
            <a:pPr algn="ctr"/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</a:rPr>
              <a:t>개발환경 구축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0CBAB-261B-204C-8A19-A024BE86B2B3}"/>
              </a:ext>
            </a:extLst>
          </p:cNvPr>
          <p:cNvSpPr txBox="1"/>
          <p:nvPr/>
        </p:nvSpPr>
        <p:spPr>
          <a:xfrm>
            <a:off x="5061117" y="4325227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학년 공통 선택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E73DD-0E49-C4C1-020C-407C6BC55F04}"/>
              </a:ext>
            </a:extLst>
          </p:cNvPr>
          <p:cNvSpPr txBox="1"/>
          <p:nvPr/>
        </p:nvSpPr>
        <p:spPr>
          <a:xfrm>
            <a:off x="522514" y="6164815"/>
            <a:ext cx="281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heartcom/Linux-Program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11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FCA8-293D-0C7B-C317-DF3C6FBBF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FBAC87-6C7D-E833-0E19-BC879A0BCFD1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1A5B-C50F-49F4-0CF7-1B9457A2B90C}"/>
              </a:ext>
            </a:extLst>
          </p:cNvPr>
          <p:cNvSpPr/>
          <p:nvPr/>
        </p:nvSpPr>
        <p:spPr>
          <a:xfrm>
            <a:off x="3789058" y="-3715"/>
            <a:ext cx="531684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VNC(Virtual Network Computing) </a:t>
            </a:r>
            <a:r>
              <a:rPr lang="ko-KR" altLang="en-US" sz="2000" b="1" dirty="0"/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6145E-6BEE-4046-A0E8-3674E54FE893}"/>
              </a:ext>
            </a:extLst>
          </p:cNvPr>
          <p:cNvSpPr txBox="1"/>
          <p:nvPr/>
        </p:nvSpPr>
        <p:spPr>
          <a:xfrm>
            <a:off x="231493" y="86463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VNCVIEWER </a:t>
            </a:r>
            <a:r>
              <a:rPr lang="ko-KR" altLang="en-US" dirty="0"/>
              <a:t>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9C5AC8-BD4C-496C-91CB-7835A6AC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4" y="1349714"/>
            <a:ext cx="4363059" cy="1629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AD3ACB-A1F0-45D0-8031-89A7BC3B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17" y="1349714"/>
            <a:ext cx="2763039" cy="1629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4A443A-EE00-4E26-97D3-4D29E5636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64" y="3212882"/>
            <a:ext cx="4554307" cy="35252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9FAF-37DE-9550-3512-78C6F2D61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ABAA8C-4718-3ED0-2460-A5652DF1F0B8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6074-E61D-8C75-75E6-D5F62A3C7C41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 </a:t>
            </a:r>
            <a:r>
              <a:rPr lang="ko-KR" altLang="en-US" sz="2000" b="1" dirty="0"/>
              <a:t>개발 환경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9B052-4E1F-FBCC-25AA-F945664D3760}"/>
              </a:ext>
            </a:extLst>
          </p:cNvPr>
          <p:cNvSpPr txBox="1"/>
          <p:nvPr/>
        </p:nvSpPr>
        <p:spPr>
          <a:xfrm>
            <a:off x="88555" y="74145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1. </a:t>
            </a:r>
            <a:r>
              <a:rPr lang="ko-KR" altLang="en-US" dirty="0">
                <a:solidFill>
                  <a:srgbClr val="0000FF"/>
                </a:solidFill>
              </a:rPr>
              <a:t>한글 폰트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7A7E1-36EB-4F34-EE63-1497A9B9DF4B}"/>
              </a:ext>
            </a:extLst>
          </p:cNvPr>
          <p:cNvSpPr txBox="1"/>
          <p:nvPr/>
        </p:nvSpPr>
        <p:spPr>
          <a:xfrm>
            <a:off x="293077" y="111078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sudo </a:t>
            </a:r>
            <a:r>
              <a:rPr lang="ko-KR" altLang="en-US" dirty="0" err="1">
                <a:latin typeface="Consolas" panose="020B0609020204030204" pitchFamily="49" charset="0"/>
              </a:rPr>
              <a:t>apt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update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sudo apt upgrade</a:t>
            </a:r>
            <a:endParaRPr lang="ko-KR" altLang="en-US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sudo </a:t>
            </a:r>
            <a:r>
              <a:rPr lang="ko-KR" altLang="en-US" dirty="0" err="1">
                <a:latin typeface="Consolas" panose="020B0609020204030204" pitchFamily="49" charset="0"/>
              </a:rPr>
              <a:t>apt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install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fonts-unfonts-core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fonts-nanum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A0E2E-CEF8-6B64-5520-5C7A94377BD3}"/>
              </a:ext>
            </a:extLst>
          </p:cNvPr>
          <p:cNvSpPr txBox="1"/>
          <p:nvPr/>
        </p:nvSpPr>
        <p:spPr>
          <a:xfrm>
            <a:off x="147224" y="2092617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2. </a:t>
            </a:r>
            <a:r>
              <a:rPr lang="ko-KR" altLang="en-US" dirty="0">
                <a:solidFill>
                  <a:srgbClr val="0000FF"/>
                </a:solidFill>
              </a:rPr>
              <a:t>한글 </a:t>
            </a:r>
            <a:r>
              <a:rPr lang="ko-KR" altLang="en-US" dirty="0" err="1">
                <a:solidFill>
                  <a:srgbClr val="0000FF"/>
                </a:solidFill>
              </a:rPr>
              <a:t>입력기</a:t>
            </a:r>
            <a:r>
              <a:rPr lang="ko-KR" altLang="en-US" dirty="0">
                <a:solidFill>
                  <a:srgbClr val="0000FF"/>
                </a:solidFill>
              </a:rPr>
              <a:t> 설치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dirty="0" err="1">
                <a:solidFill>
                  <a:srgbClr val="0000FF"/>
                </a:solidFill>
              </a:rPr>
              <a:t>IBus</a:t>
            </a:r>
            <a:r>
              <a:rPr lang="en-US" altLang="ko-KR" dirty="0">
                <a:solidFill>
                  <a:srgbClr val="0000FF"/>
                </a:solidFill>
              </a:rPr>
              <a:t> + Hangul)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17EAF-5202-E98A-7607-59FA076B6B77}"/>
              </a:ext>
            </a:extLst>
          </p:cNvPr>
          <p:cNvSpPr txBox="1"/>
          <p:nvPr/>
        </p:nvSpPr>
        <p:spPr>
          <a:xfrm>
            <a:off x="293077" y="2433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sudo </a:t>
            </a:r>
            <a:r>
              <a:rPr lang="ko-KR" altLang="en-US" dirty="0" err="1">
                <a:latin typeface="Consolas" panose="020B0609020204030204" pitchFamily="49" charset="0"/>
              </a:rPr>
              <a:t>apt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install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ibus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latin typeface="Consolas" panose="020B0609020204030204" pitchFamily="49" charset="0"/>
              </a:rPr>
              <a:t>ibus-hangul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17E2E-9362-C0A0-DF36-A01DE20FE6E2}"/>
              </a:ext>
            </a:extLst>
          </p:cNvPr>
          <p:cNvSpPr txBox="1"/>
          <p:nvPr/>
        </p:nvSpPr>
        <p:spPr>
          <a:xfrm>
            <a:off x="147224" y="2957449"/>
            <a:ext cx="490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3. </a:t>
            </a:r>
            <a:r>
              <a:rPr lang="ko-KR" altLang="en-US" dirty="0" err="1">
                <a:solidFill>
                  <a:srgbClr val="0000FF"/>
                </a:solidFill>
              </a:rPr>
              <a:t>입력기</a:t>
            </a:r>
            <a:r>
              <a:rPr lang="ko-KR" altLang="en-US" dirty="0">
                <a:solidFill>
                  <a:srgbClr val="0000FF"/>
                </a:solidFill>
              </a:rPr>
              <a:t> 설정 </a:t>
            </a:r>
            <a:r>
              <a:rPr lang="en-US" altLang="ko-KR" dirty="0">
                <a:solidFill>
                  <a:srgbClr val="0000FF"/>
                </a:solidFill>
                <a:sym typeface="Wingdings" panose="05000000000000000000" pitchFamily="2" charset="2"/>
              </a:rPr>
              <a:t> Raspberry pi Configuration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86D085-6C55-5F0D-1A46-C035EE2B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93625"/>
            <a:ext cx="3591426" cy="197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5F2BDA-6252-59B4-E360-D1CFC69C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33" y="3493625"/>
            <a:ext cx="4515480" cy="1810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0F5ECB-9051-146A-C8D7-2BC43AD9C046}"/>
              </a:ext>
            </a:extLst>
          </p:cNvPr>
          <p:cNvSpPr txBox="1"/>
          <p:nvPr/>
        </p:nvSpPr>
        <p:spPr>
          <a:xfrm>
            <a:off x="581325" y="5465575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IBus</a:t>
            </a:r>
            <a:r>
              <a:rPr lang="en-US" altLang="ko-KR" dirty="0"/>
              <a:t> </a:t>
            </a:r>
            <a:r>
              <a:rPr lang="ko-KR" altLang="en-US" dirty="0"/>
              <a:t>입력기에서 한국어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9B1F9-D40F-3C36-96ED-54695B6AB511}"/>
              </a:ext>
            </a:extLst>
          </p:cNvPr>
          <p:cNvSpPr txBox="1"/>
          <p:nvPr/>
        </p:nvSpPr>
        <p:spPr>
          <a:xfrm>
            <a:off x="5704310" y="5465575"/>
            <a:ext cx="281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Locale  Korean </a:t>
            </a:r>
            <a:r>
              <a:rPr lang="ko-KR" altLang="en-US" dirty="0"/>
              <a:t>으로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D907-D4FD-1AE0-6822-ED4BDEDD7AE7}"/>
              </a:ext>
            </a:extLst>
          </p:cNvPr>
          <p:cNvSpPr txBox="1"/>
          <p:nvPr/>
        </p:nvSpPr>
        <p:spPr>
          <a:xfrm>
            <a:off x="147224" y="6116543"/>
            <a:ext cx="427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4. Reboot </a:t>
            </a:r>
            <a:r>
              <a:rPr lang="ko-KR" altLang="en-US" dirty="0">
                <a:solidFill>
                  <a:srgbClr val="0000FF"/>
                </a:solidFill>
              </a:rPr>
              <a:t>하면 한글 쓰기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보기 모두 됨</a:t>
            </a:r>
          </a:p>
        </p:txBody>
      </p:sp>
    </p:spTree>
    <p:extLst>
      <p:ext uri="{BB962C8B-B14F-4D97-AF65-F5344CB8AC3E}">
        <p14:creationId xmlns:p14="http://schemas.microsoft.com/office/powerpoint/2010/main" val="155037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4E998-77D9-D7C8-C1CB-9C80F242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3A58A0-3662-5B90-02BA-42268D3773A6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실습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0E3BF3-3F80-0090-6B17-2717BC2C2D08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가상 환경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AC454-F331-63AC-95F9-927FA11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5" y="1268330"/>
            <a:ext cx="7811590" cy="117173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5AB1E-0306-B743-6865-65FD84884687}"/>
              </a:ext>
            </a:extLst>
          </p:cNvPr>
          <p:cNvSpPr txBox="1"/>
          <p:nvPr/>
        </p:nvSpPr>
        <p:spPr>
          <a:xfrm flipH="1">
            <a:off x="290285" y="848198"/>
            <a:ext cx="33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폴더 내용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D1DC8-52B4-F025-7F73-308E1A97666F}"/>
              </a:ext>
            </a:extLst>
          </p:cNvPr>
          <p:cNvSpPr txBox="1"/>
          <p:nvPr/>
        </p:nvSpPr>
        <p:spPr>
          <a:xfrm flipH="1">
            <a:off x="310605" y="2707471"/>
            <a:ext cx="33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work </a:t>
            </a:r>
            <a:r>
              <a:rPr lang="ko-KR" altLang="en-US" dirty="0"/>
              <a:t>폴더 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r>
              <a:rPr lang="en-US" altLang="ko-KR" dirty="0"/>
              <a:t> work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135896-A706-0150-7861-8A03E157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4" y="3076802"/>
            <a:ext cx="5999785" cy="1341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387DC-A12F-0628-FD0A-B19F0B00AF58}"/>
              </a:ext>
            </a:extLst>
          </p:cNvPr>
          <p:cNvSpPr txBox="1"/>
          <p:nvPr/>
        </p:nvSpPr>
        <p:spPr>
          <a:xfrm flipH="1">
            <a:off x="290285" y="4566743"/>
            <a:ext cx="813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python3.11</a:t>
            </a:r>
            <a:r>
              <a:rPr lang="ko-KR" altLang="en-US" dirty="0"/>
              <a:t> 버전으로 가상환경 만들기 </a:t>
            </a:r>
            <a:r>
              <a:rPr lang="en-US" altLang="ko-KR" dirty="0"/>
              <a:t>:  python3.11 -m </a:t>
            </a:r>
            <a:r>
              <a:rPr lang="en-US" altLang="ko-KR" dirty="0" err="1"/>
              <a:t>venv</a:t>
            </a:r>
            <a:r>
              <a:rPr lang="en-US" altLang="ko-KR" dirty="0"/>
              <a:t> .</a:t>
            </a:r>
            <a:r>
              <a:rPr lang="en-US" altLang="ko-KR" dirty="0" err="1"/>
              <a:t>venv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7A72D3-C3C8-82CB-43DD-0E532341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93" y="4976714"/>
            <a:ext cx="3841807" cy="120056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385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8027B-10CD-6622-3BBD-2176FA2E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8BCF29-8100-0B16-7AFA-B25C1C7D4248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실습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9EDBA-701A-808B-913E-705484D7D39E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가상 환경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3B5AF-EDF6-DE72-FC41-2BE9DE48370D}"/>
              </a:ext>
            </a:extLst>
          </p:cNvPr>
          <p:cNvSpPr txBox="1"/>
          <p:nvPr/>
        </p:nvSpPr>
        <p:spPr>
          <a:xfrm flipH="1">
            <a:off x="290285" y="848198"/>
            <a:ext cx="33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가상환경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8BE4D6-5A77-1E57-E15A-5A1323F8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8" y="1852031"/>
            <a:ext cx="6687483" cy="18004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32013-9003-4745-D051-D09DD62A6122}"/>
              </a:ext>
            </a:extLst>
          </p:cNvPr>
          <p:cNvSpPr txBox="1"/>
          <p:nvPr/>
        </p:nvSpPr>
        <p:spPr>
          <a:xfrm>
            <a:off x="538908" y="1205700"/>
            <a:ext cx="2558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source .</a:t>
            </a:r>
            <a:r>
              <a:rPr lang="en-US" altLang="ko-KR" dirty="0" err="1"/>
              <a:t>venv</a:t>
            </a:r>
            <a:r>
              <a:rPr lang="en-US" altLang="ko-KR" dirty="0"/>
              <a:t>/bin/activate</a:t>
            </a:r>
          </a:p>
          <a:p>
            <a:r>
              <a:rPr lang="en-US" altLang="ko-KR" dirty="0"/>
              <a:t>deactivate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30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FDCF-7AF7-FCD8-0E9F-F4F6F6C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0940FF2-ED9B-05A8-4358-545E721CCE2B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리눅스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868EAB-4E9D-6684-A1AD-4E738536865F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파일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디렉토리 관련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03A567-C988-2425-6772-36DF9B744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93527"/>
              </p:ext>
            </p:extLst>
          </p:nvPr>
        </p:nvGraphicFramePr>
        <p:xfrm>
          <a:off x="446729" y="912654"/>
          <a:ext cx="10515600" cy="4689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10391">
                  <a:extLst>
                    <a:ext uri="{9D8B030D-6E8A-4147-A177-3AD203B41FA5}">
                      <a16:colId xmlns:a16="http://schemas.microsoft.com/office/drawing/2014/main" val="220936529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81765637"/>
                    </a:ext>
                  </a:extLst>
                </a:gridCol>
                <a:gridCol w="3233109">
                  <a:extLst>
                    <a:ext uri="{9D8B030D-6E8A-4147-A177-3AD203B41FA5}">
                      <a16:colId xmlns:a16="http://schemas.microsoft.com/office/drawing/2014/main" val="26869321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37572290"/>
                    </a:ext>
                  </a:extLst>
                </a:gridCol>
              </a:tblGrid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자주 쓰는 옵션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24081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현재 경로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pwd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228950"/>
                  </a:ext>
                </a:extLst>
              </a:tr>
              <a:tr h="769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파일 목록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-a</a:t>
                      </a:r>
                      <a:r>
                        <a:rPr lang="ko-KR" altLang="en-US" dirty="0"/>
                        <a:t> 숨김 파일 보기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ko-KR" dirty="0"/>
                        <a:t>-l</a:t>
                      </a:r>
                      <a:r>
                        <a:rPr lang="ko-KR" altLang="en-US" dirty="0"/>
                        <a:t> 자세히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ls -la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089344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디렉터리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 </a:t>
                      </a:r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cd ~/projects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598751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mkdir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디렉터리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-p </a:t>
                      </a:r>
                      <a:r>
                        <a:rPr lang="ko-KR" altLang="en-US"/>
                        <a:t>상위까지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mkdir -p data/raw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742331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폴더 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-r </a:t>
                      </a:r>
                      <a:r>
                        <a:rPr lang="ko-KR" altLang="en-US" dirty="0"/>
                        <a:t>폴더와 모든 내용 복사</a:t>
                      </a:r>
                      <a:endParaRPr lang="en-US" altLang="ko-KR" dirty="0"/>
                    </a:p>
                    <a:p>
                      <a:pPr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en-US" dirty="0"/>
                        <a:t>a </a:t>
                      </a:r>
                      <a:r>
                        <a:rPr lang="ko-KR" altLang="en-US" dirty="0"/>
                        <a:t>속성 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cp -a src/ dst/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834447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폴더 이동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이름변경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mv app.py app.old.py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10595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-r </a:t>
                      </a:r>
                      <a:r>
                        <a:rPr lang="ko-KR" altLang="en-US" dirty="0"/>
                        <a:t>하위 내용 포함 폴더 삭제</a:t>
                      </a:r>
                      <a:endParaRPr lang="en-US" altLang="ko-KR" dirty="0"/>
                    </a:p>
                    <a:p>
                      <a:pPr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en-US" dirty="0"/>
                        <a:t>f </a:t>
                      </a:r>
                      <a:r>
                        <a:rPr lang="ko-KR" altLang="en-US" dirty="0"/>
                        <a:t>강제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묻지 않음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rm -rf build/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908987"/>
                  </a:ext>
                </a:extLst>
              </a:tr>
              <a:tr h="439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트리 구조로 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-L </a:t>
                      </a:r>
                      <a:r>
                        <a:rPr lang="ko-KR" altLang="en-US"/>
                        <a:t>깊이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tree -L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553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30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E4E8-2D06-DF7B-3262-20CB5DF18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1098AF3-957B-1154-B63A-DBAC2F974072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리눅스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0795D-5231-F4E6-E653-9C415E3257BF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파일 내용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검색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26BD88-23FD-1F03-177B-81D3FF6BA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78988"/>
              </p:ext>
            </p:extLst>
          </p:nvPr>
        </p:nvGraphicFramePr>
        <p:xfrm>
          <a:off x="259449" y="909714"/>
          <a:ext cx="11012080" cy="4769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3020">
                  <a:extLst>
                    <a:ext uri="{9D8B030D-6E8A-4147-A177-3AD203B41FA5}">
                      <a16:colId xmlns:a16="http://schemas.microsoft.com/office/drawing/2014/main" val="2744779815"/>
                    </a:ext>
                  </a:extLst>
                </a:gridCol>
                <a:gridCol w="2753020">
                  <a:extLst>
                    <a:ext uri="{9D8B030D-6E8A-4147-A177-3AD203B41FA5}">
                      <a16:colId xmlns:a16="http://schemas.microsoft.com/office/drawing/2014/main" val="1626302170"/>
                    </a:ext>
                  </a:extLst>
                </a:gridCol>
                <a:gridCol w="2753020">
                  <a:extLst>
                    <a:ext uri="{9D8B030D-6E8A-4147-A177-3AD203B41FA5}">
                      <a16:colId xmlns:a16="http://schemas.microsoft.com/office/drawing/2014/main" val="506785700"/>
                    </a:ext>
                  </a:extLst>
                </a:gridCol>
                <a:gridCol w="2753020">
                  <a:extLst>
                    <a:ext uri="{9D8B030D-6E8A-4147-A177-3AD203B41FA5}">
                      <a16:colId xmlns:a16="http://schemas.microsoft.com/office/drawing/2014/main" val="1833027346"/>
                    </a:ext>
                  </a:extLst>
                </a:gridCol>
              </a:tblGrid>
              <a:tr h="374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85320" marR="85320" marT="42660" marB="426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용도</a:t>
                      </a:r>
                    </a:p>
                  </a:txBody>
                  <a:tcPr marL="85320" marR="85320" marT="42660" marB="426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자주 쓰는 옵션</a:t>
                      </a:r>
                    </a:p>
                  </a:txBody>
                  <a:tcPr marL="85320" marR="85320" marT="42660" marB="426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b="1" dirty="0">
                          <a:latin typeface="+mn-ea"/>
                          <a:ea typeface="+mn-ea"/>
                        </a:rPr>
                        <a:t>예시</a:t>
                      </a:r>
                    </a:p>
                  </a:txBody>
                  <a:tcPr marL="85320" marR="85320" marT="42660" marB="426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04334"/>
                  </a:ext>
                </a:extLst>
              </a:tr>
              <a:tr h="374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cat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파일 출력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cat config.yaml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55724171"/>
                  </a:ext>
                </a:extLst>
              </a:tr>
              <a:tr h="374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페이지 단위 보기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-S 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줄바꿈 금지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less -S logs.txt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486559717"/>
                  </a:ext>
                </a:extLst>
              </a:tr>
              <a:tr h="650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head/tail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17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뒤 </a:t>
                      </a:r>
                      <a:r>
                        <a:rPr lang="en-US" sz="1700"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줄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-n </a:t>
                      </a:r>
                      <a:r>
                        <a:rPr lang="ko-KR" altLang="en-US" sz="1700" dirty="0" err="1">
                          <a:latin typeface="+mn-ea"/>
                          <a:ea typeface="+mn-ea"/>
                        </a:rPr>
                        <a:t>줄수</a:t>
                      </a:r>
                      <a:endParaRPr lang="en-US" altLang="ko-KR" sz="1700" dirty="0">
                        <a:latin typeface="+mn-ea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1700" dirty="0">
                          <a:latin typeface="+mn-ea"/>
                          <a:ea typeface="+mn-ea"/>
                        </a:rPr>
                        <a:t>f 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실시간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a-DK" sz="1700">
                          <a:latin typeface="+mn-ea"/>
                          <a:ea typeface="+mn-ea"/>
                        </a:rPr>
                        <a:t>tail -f /var/log/syslog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013744524"/>
                  </a:ext>
                </a:extLst>
              </a:tr>
              <a:tr h="656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grep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문자열 검색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700" dirty="0" err="1">
                          <a:latin typeface="+mn-ea"/>
                          <a:ea typeface="+mn-ea"/>
                        </a:rPr>
                        <a:t>i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 대소문자무시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, -r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 재귀</a:t>
                      </a: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en-US" altLang="ko-KR" sz="1700" dirty="0">
                          <a:latin typeface="+mn-ea"/>
                          <a:ea typeface="+mn-ea"/>
                        </a:rPr>
                        <a:t>-n</a:t>
                      </a: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700" dirty="0" err="1">
                          <a:latin typeface="+mn-ea"/>
                          <a:ea typeface="+mn-ea"/>
                        </a:rPr>
                        <a:t>줄번호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grep -rin "error" .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870430410"/>
                  </a:ext>
                </a:extLst>
              </a:tr>
              <a:tr h="374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wc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줄</a:t>
                      </a:r>
                      <a:r>
                        <a:rPr lang="en-US" altLang="ko-KR" sz="17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단어</a:t>
                      </a:r>
                      <a:r>
                        <a:rPr lang="en-US" altLang="ko-KR" sz="17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바이트 수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-l 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줄수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wc -l data.csv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781661255"/>
                  </a:ext>
                </a:extLst>
              </a:tr>
              <a:tr h="650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diff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파일 비교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-u 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통합형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diff -u a.txt b.txt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167400573"/>
                  </a:ext>
                </a:extLst>
              </a:tr>
              <a:tr h="656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sed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스트림 편집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-i 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덮어쓰기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sed -</a:t>
                      </a:r>
                      <a:r>
                        <a:rPr lang="en-US" sz="1700" dirty="0" err="1"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sz="1700" dirty="0">
                          <a:latin typeface="+mn-ea"/>
                          <a:ea typeface="+mn-ea"/>
                        </a:rPr>
                        <a:t> 's/foo/bar/g' </a:t>
                      </a:r>
                      <a:r>
                        <a:rPr lang="en-US" sz="1700" dirty="0" err="1">
                          <a:latin typeface="+mn-ea"/>
                          <a:ea typeface="+mn-ea"/>
                        </a:rPr>
                        <a:t>app.conf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185313513"/>
                  </a:ext>
                </a:extLst>
              </a:tr>
              <a:tr h="6567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awk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>
                          <a:latin typeface="+mn-ea"/>
                          <a:ea typeface="+mn-ea"/>
                        </a:rPr>
                        <a:t>컬럼 처리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latin typeface="+mn-ea"/>
                          <a:ea typeface="+mn-ea"/>
                        </a:rPr>
                        <a:t>-F </a:t>
                      </a:r>
                      <a:r>
                        <a:rPr lang="ko-KR" altLang="en-US" sz="1700">
                          <a:latin typeface="+mn-ea"/>
                          <a:ea typeface="+mn-ea"/>
                        </a:rPr>
                        <a:t>구분자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latin typeface="+mn-ea"/>
                          <a:ea typeface="+mn-ea"/>
                        </a:rPr>
                        <a:t>awk -F, '{print $1,$3}' file.csv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43291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25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7AE31-6187-EE14-A9FA-5F522706F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0B08-7F68-768E-B193-C988C9AB4522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리눅스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BBF325-1AE5-343A-42BD-BA15583CF732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권한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F39AF-745C-1271-4477-98A3C5F8B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081879"/>
              </p:ext>
            </p:extLst>
          </p:nvPr>
        </p:nvGraphicFramePr>
        <p:xfrm>
          <a:off x="482600" y="968534"/>
          <a:ext cx="10515600" cy="15172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573805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59892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78790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1075335"/>
                    </a:ext>
                  </a:extLst>
                </a:gridCol>
              </a:tblGrid>
              <a:tr h="5057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명령어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용도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자주 쓰는 옵션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예시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18797"/>
                  </a:ext>
                </a:extLst>
              </a:tr>
              <a:tr h="505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chmod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권한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+x </a:t>
                      </a:r>
                      <a:r>
                        <a:rPr lang="ko-KR" altLang="en-US"/>
                        <a:t>실행</a:t>
                      </a:r>
                      <a:r>
                        <a:rPr lang="en-US" altLang="ko-KR"/>
                        <a:t>, -</a:t>
                      </a:r>
                      <a:r>
                        <a:rPr lang="en-US"/>
                        <a:t>R </a:t>
                      </a:r>
                      <a:r>
                        <a:rPr lang="ko-KR" altLang="en-US"/>
                        <a:t>재귀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chmod +x run.sh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069389"/>
                  </a:ext>
                </a:extLst>
              </a:tr>
              <a:tr h="505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소유자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-R </a:t>
                      </a:r>
                      <a:r>
                        <a:rPr lang="ko-KR" altLang="en-US"/>
                        <a:t>재귀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sudo </a:t>
                      </a:r>
                      <a:r>
                        <a:rPr lang="en-US" dirty="0" err="1"/>
                        <a:t>chown</a:t>
                      </a:r>
                      <a:r>
                        <a:rPr lang="en-US" dirty="0"/>
                        <a:t> -R </a:t>
                      </a:r>
                      <a:r>
                        <a:rPr lang="en-US" dirty="0" err="1"/>
                        <a:t>pi:pi</a:t>
                      </a:r>
                      <a:r>
                        <a:rPr lang="en-US" dirty="0"/>
                        <a:t> /data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95485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287EF7-C4B0-F8DE-569C-6559FB258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502106"/>
              </p:ext>
            </p:extLst>
          </p:nvPr>
        </p:nvGraphicFramePr>
        <p:xfrm>
          <a:off x="482600" y="3239294"/>
          <a:ext cx="7929879" cy="1341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293">
                  <a:extLst>
                    <a:ext uri="{9D8B030D-6E8A-4147-A177-3AD203B41FA5}">
                      <a16:colId xmlns:a16="http://schemas.microsoft.com/office/drawing/2014/main" val="2961614433"/>
                    </a:ext>
                  </a:extLst>
                </a:gridCol>
                <a:gridCol w="2643293">
                  <a:extLst>
                    <a:ext uri="{9D8B030D-6E8A-4147-A177-3AD203B41FA5}">
                      <a16:colId xmlns:a16="http://schemas.microsoft.com/office/drawing/2014/main" val="4102632224"/>
                    </a:ext>
                  </a:extLst>
                </a:gridCol>
                <a:gridCol w="2643293">
                  <a:extLst>
                    <a:ext uri="{9D8B030D-6E8A-4147-A177-3AD203B41FA5}">
                      <a16:colId xmlns:a16="http://schemas.microsoft.com/office/drawing/2014/main" val="443454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 err="1">
                          <a:latin typeface="+mn-ea"/>
                          <a:ea typeface="+mn-ea"/>
                        </a:rPr>
                        <a:t>자리수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값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42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첫째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+mn-ea"/>
                          <a:ea typeface="+mn-ea"/>
                        </a:rPr>
                        <a:t>r=4, w=2, x=1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83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>
                          <a:latin typeface="+mn-ea"/>
                          <a:ea typeface="+mn-ea"/>
                        </a:rPr>
                        <a:t>둘째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그룹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+mn-ea"/>
                          <a:ea typeface="+mn-ea"/>
                        </a:rPr>
                        <a:t>r=4, w=2, x=1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644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셋째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600" dirty="0">
                          <a:latin typeface="+mn-ea"/>
                          <a:ea typeface="+mn-ea"/>
                        </a:rPr>
                        <a:t>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+mn-ea"/>
                          <a:ea typeface="+mn-ea"/>
                        </a:rPr>
                        <a:t>r=4, w=2, x=1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9430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9EF19A-82AA-02DC-2653-FC15172A0A5C}"/>
              </a:ext>
            </a:extLst>
          </p:cNvPr>
          <p:cNvSpPr txBox="1"/>
          <p:nvPr/>
        </p:nvSpPr>
        <p:spPr>
          <a:xfrm>
            <a:off x="385768" y="2822725"/>
            <a:ext cx="32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sudo </a:t>
            </a:r>
            <a:r>
              <a:rPr lang="en-US" altLang="ko-KR" dirty="0" err="1"/>
              <a:t>chmod</a:t>
            </a:r>
            <a:r>
              <a:rPr lang="en-US" altLang="ko-KR" dirty="0"/>
              <a:t>  777 test.py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75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EF018-E6CB-B1C8-A94F-6568EF50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6D7384-CE73-558F-840A-391BCD483110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리눅스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57EF14-A6F5-F824-8863-101B6F845992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프로세스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서비스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로그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3585BE-A57B-3EAC-E82F-4970DE1A7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8201"/>
              </p:ext>
            </p:extLst>
          </p:nvPr>
        </p:nvGraphicFramePr>
        <p:xfrm>
          <a:off x="538169" y="1019334"/>
          <a:ext cx="10515600" cy="33494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076512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887673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591621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96861981"/>
                    </a:ext>
                  </a:extLst>
                </a:gridCol>
              </a:tblGrid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dirty="0"/>
                        <a:t>명령어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/>
                        <a:t>용도</a:t>
                      </a:r>
                      <a:endParaRPr lang="ko-KR" altLang="en-US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/>
                        <a:t>자주 쓰는 옵션</a:t>
                      </a:r>
                      <a:endParaRPr lang="ko-KR" altLang="en-US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dirty="0"/>
                        <a:t>예시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119903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ps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프로세스 조회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aux </a:t>
                      </a:r>
                      <a:r>
                        <a:rPr lang="ko-KR" altLang="en-US"/>
                        <a:t>전체</a:t>
                      </a:r>
                      <a:r>
                        <a:rPr lang="en-US" altLang="ko-KR"/>
                        <a:t>, -</a:t>
                      </a:r>
                      <a:r>
                        <a:rPr lang="en-US"/>
                        <a:t>ef </a:t>
                      </a:r>
                      <a:r>
                        <a:rPr lang="ko-KR" altLang="en-US"/>
                        <a:t>전체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ps</a:t>
                      </a:r>
                      <a:r>
                        <a:rPr lang="en-US" dirty="0"/>
                        <a:t> aux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156057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top / htop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실시간 모니터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htop</a:t>
                      </a:r>
                      <a:r>
                        <a:rPr lang="ko-KR" altLang="en-US"/>
                        <a:t>은 더 편리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설치필요</a:t>
                      </a:r>
                      <a:r>
                        <a:rPr lang="en-US" altLang="ko-KR"/>
                        <a:t>)</a:t>
                      </a:r>
                      <a:endParaRPr lang="en-US" altLang="ko-KR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htop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596138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kill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프로세스 종료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-9</a:t>
                      </a:r>
                      <a:r>
                        <a:rPr lang="ko-KR" altLang="en-US"/>
                        <a:t> 강제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kill 1234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095711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systemctl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서비스 제어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start/stop/status/enable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sudo systemctl status ssh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966093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journalctl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systemd </a:t>
                      </a:r>
                      <a:r>
                        <a:rPr lang="ko-KR" altLang="en-US"/>
                        <a:t>로그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-u &lt;svc&gt;, -f tail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journalctl -u nodered -f</a:t>
                      </a:r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51152"/>
                  </a:ext>
                </a:extLst>
              </a:tr>
              <a:tr h="47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crontab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스케줄러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-e </a:t>
                      </a:r>
                      <a:r>
                        <a:rPr lang="ko-KR" altLang="en-US"/>
                        <a:t>편집</a:t>
                      </a:r>
                      <a:r>
                        <a:rPr lang="en-US" altLang="ko-KR"/>
                        <a:t>, -</a:t>
                      </a:r>
                      <a:r>
                        <a:rPr lang="en-US"/>
                        <a:t>l </a:t>
                      </a:r>
                      <a:r>
                        <a:rPr lang="ko-KR" altLang="en-US"/>
                        <a:t>목록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crontab -e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903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85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E677-99D5-023D-0D30-C98487F05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1A3857F-8213-56F5-9568-84DEEF247C6E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리눅스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F57B19-7110-C8D7-E02F-A6EE7403B3A4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ko-KR" altLang="en-US" sz="2000" b="1" dirty="0"/>
              <a:t>네트워크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E7BE53-3A70-596B-AC22-C67DE850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03685"/>
              </p:ext>
            </p:extLst>
          </p:nvPr>
        </p:nvGraphicFramePr>
        <p:xfrm>
          <a:off x="350282" y="951864"/>
          <a:ext cx="10846037" cy="38741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3750">
                  <a:extLst>
                    <a:ext uri="{9D8B030D-6E8A-4147-A177-3AD203B41FA5}">
                      <a16:colId xmlns:a16="http://schemas.microsoft.com/office/drawing/2014/main" val="1307072660"/>
                    </a:ext>
                  </a:extLst>
                </a:gridCol>
                <a:gridCol w="2169104">
                  <a:extLst>
                    <a:ext uri="{9D8B030D-6E8A-4147-A177-3AD203B41FA5}">
                      <a16:colId xmlns:a16="http://schemas.microsoft.com/office/drawing/2014/main" val="1065065863"/>
                    </a:ext>
                  </a:extLst>
                </a:gridCol>
                <a:gridCol w="2664585">
                  <a:extLst>
                    <a:ext uri="{9D8B030D-6E8A-4147-A177-3AD203B41FA5}">
                      <a16:colId xmlns:a16="http://schemas.microsoft.com/office/drawing/2014/main" val="2200821819"/>
                    </a:ext>
                  </a:extLst>
                </a:gridCol>
                <a:gridCol w="3958598">
                  <a:extLst>
                    <a:ext uri="{9D8B030D-6E8A-4147-A177-3AD203B41FA5}">
                      <a16:colId xmlns:a16="http://schemas.microsoft.com/office/drawing/2014/main" val="3735418530"/>
                    </a:ext>
                  </a:extLst>
                </a:gridCol>
              </a:tblGrid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dirty="0"/>
                        <a:t>명령어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/>
                        <a:t>용도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/>
                        <a:t>자주 쓰는 옵션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700" dirty="0"/>
                        <a:t>예시</a:t>
                      </a:r>
                      <a:endParaRPr lang="ko-KR" alt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56695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 err="1">
                          <a:latin typeface="+mn-ea"/>
                          <a:ea typeface="+mn-ea"/>
                        </a:rPr>
                        <a:t>ifconfig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dirty="0">
                          <a:latin typeface="+mn-ea"/>
                          <a:ea typeface="+mn-ea"/>
                        </a:rPr>
                        <a:t>네트워크 조회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ko-KR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latin typeface="+mn-ea"/>
                          <a:ea typeface="+mn-ea"/>
                        </a:rPr>
                        <a:t>ifconfig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328164574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/>
                        <a:t>ping</a:t>
                      </a:r>
                      <a:endParaRPr 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/>
                        <a:t>연결 확인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-c </a:t>
                      </a:r>
                      <a:r>
                        <a:rPr lang="ko-KR" altLang="en-US" sz="1700"/>
                        <a:t>횟수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ping -c 4 www.google.com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679895421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curl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HTTP </a:t>
                      </a:r>
                      <a:r>
                        <a:rPr lang="ko-KR" altLang="en-US" sz="1700"/>
                        <a:t>요청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700"/>
                        <a:t>-I</a:t>
                      </a:r>
                      <a:r>
                        <a:rPr lang="ko-KR" altLang="en-US" sz="1700"/>
                        <a:t> 헤더만</a:t>
                      </a:r>
                      <a:r>
                        <a:rPr lang="en-US" altLang="ko-KR" sz="1700"/>
                        <a:t>, -L</a:t>
                      </a:r>
                      <a:r>
                        <a:rPr lang="ko-KR" altLang="en-US" sz="1700"/>
                        <a:t> 리다이렉트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n-NO" sz="1700" dirty="0"/>
                        <a:t>curl -I https://example.com</a:t>
                      </a:r>
                      <a:endParaRPr lang="nn-NO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94383531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 err="1"/>
                        <a:t>wget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/>
                        <a:t>파일 다운로드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-O </a:t>
                      </a:r>
                      <a:r>
                        <a:rPr lang="ko-KR" altLang="en-US" sz="1700"/>
                        <a:t>파일명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700"/>
                        <a:t>wget -O cam.jpg http://.../shot.jpg</a:t>
                      </a:r>
                      <a:endParaRPr lang="pt-BR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093895894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/>
                        <a:t>ss</a:t>
                      </a:r>
                      <a:endParaRPr 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/>
                        <a:t>소켓</a:t>
                      </a:r>
                      <a:r>
                        <a:rPr lang="en-US" altLang="ko-KR" sz="1700"/>
                        <a:t>/</a:t>
                      </a:r>
                      <a:r>
                        <a:rPr lang="ko-KR" altLang="en-US" sz="1700"/>
                        <a:t>포트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-tulpn </a:t>
                      </a:r>
                      <a:r>
                        <a:rPr lang="ko-KR" altLang="en-US" sz="1700"/>
                        <a:t>리슨중 포트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ss -tulpn</a:t>
                      </a:r>
                      <a:endParaRPr 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4417299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 err="1"/>
                        <a:t>scp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/>
                        <a:t>원격 복사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-r </a:t>
                      </a:r>
                      <a:r>
                        <a:rPr lang="ko-KR" altLang="en-US" sz="1700"/>
                        <a:t>재귀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700"/>
                        <a:t>scp -r pi@raspi:/var/log ./logs</a:t>
                      </a:r>
                      <a:endParaRPr lang="pt-BR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657191199"/>
                  </a:ext>
                </a:extLst>
              </a:tr>
              <a:tr h="4842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/>
                        <a:t>ssh</a:t>
                      </a:r>
                      <a:endParaRPr lang="en-US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/>
                        <a:t>원격 접속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-i </a:t>
                      </a:r>
                      <a:r>
                        <a:rPr lang="ko-KR" altLang="en-US" sz="1700"/>
                        <a:t>키</a:t>
                      </a:r>
                      <a:r>
                        <a:rPr lang="en-US" altLang="ko-KR" sz="1700"/>
                        <a:t>, -</a:t>
                      </a:r>
                      <a:r>
                        <a:rPr lang="en-US" sz="1700"/>
                        <a:t>p </a:t>
                      </a:r>
                      <a:r>
                        <a:rPr lang="ko-KR" altLang="en-US" sz="1700"/>
                        <a:t>포트</a:t>
                      </a:r>
                      <a:endParaRPr lang="ko-KR" altLang="en-US" sz="170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700" dirty="0"/>
                        <a:t>ssh -i ~/.ssh/id_rsa pi@192.168.0.20</a:t>
                      </a:r>
                      <a:endParaRPr lang="sv-SE" sz="1700" dirty="0">
                        <a:latin typeface="+mn-ea"/>
                        <a:ea typeface="+mn-ea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375818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3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BB870-B3B2-8131-2E2C-4DBEFF3F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95D38A-448F-1D31-20A6-CC3090346191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VS Code  ssh </a:t>
            </a:r>
            <a:r>
              <a:rPr lang="ko-KR" altLang="en-US" sz="2000" b="1" dirty="0"/>
              <a:t>환경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78EBD5-6880-3B13-B7CF-A1C70DDFEEAB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en-US" altLang="ko-KR" sz="2000" b="1" dirty="0"/>
              <a:t>Open a remote window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B5168-E27C-9DDE-938B-3A1A8EA8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66" y="782320"/>
            <a:ext cx="7939534" cy="6075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94594D-6076-F559-B1F3-972C1B5F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2320"/>
            <a:ext cx="4220164" cy="4639322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A400F6E-7ED0-A333-3575-25F3689608C8}"/>
              </a:ext>
            </a:extLst>
          </p:cNvPr>
          <p:cNvSpPr/>
          <p:nvPr/>
        </p:nvSpPr>
        <p:spPr>
          <a:xfrm>
            <a:off x="4333240" y="5902960"/>
            <a:ext cx="193040" cy="670560"/>
          </a:xfrm>
          <a:prstGeom prst="downArrow">
            <a:avLst/>
          </a:prstGeom>
          <a:solidFill>
            <a:srgbClr val="FF0000"/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6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5483-6FF1-EB22-80BB-541D163D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16B01-DB72-42E4-74D2-6E952DB272E7}"/>
              </a:ext>
            </a:extLst>
          </p:cNvPr>
          <p:cNvSpPr/>
          <p:nvPr/>
        </p:nvSpPr>
        <p:spPr>
          <a:xfrm>
            <a:off x="0" y="0"/>
            <a:ext cx="12192000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개발환경 구축 순서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92531-084E-9FD1-2E8C-4CE3E29AD39F}"/>
              </a:ext>
            </a:extLst>
          </p:cNvPr>
          <p:cNvSpPr txBox="1"/>
          <p:nvPr/>
        </p:nvSpPr>
        <p:spPr>
          <a:xfrm>
            <a:off x="325574" y="1018572"/>
            <a:ext cx="5770426" cy="2083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4000"/>
              </a:lnSpc>
              <a:buAutoNum type="arabicPeriod"/>
            </a:pPr>
            <a:r>
              <a:rPr lang="en-US" altLang="ko-KR" sz="2400" dirty="0">
                <a:latin typeface="+mn-ea"/>
              </a:rPr>
              <a:t>Raspberry Pi Imager OS </a:t>
            </a:r>
            <a:r>
              <a:rPr lang="ko-KR" altLang="en-US" sz="2400" dirty="0">
                <a:latin typeface="+mn-ea"/>
              </a:rPr>
              <a:t>굽기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ts val="4000"/>
              </a:lnSpc>
              <a:buAutoNum type="arabicPeriod"/>
            </a:pPr>
            <a:r>
              <a:rPr lang="en-US" altLang="ko-KR" sz="2400" dirty="0">
                <a:latin typeface="+mn-ea"/>
              </a:rPr>
              <a:t>microSD Card </a:t>
            </a:r>
            <a:r>
              <a:rPr lang="ko-KR" altLang="en-US" sz="2400" dirty="0">
                <a:latin typeface="+mn-ea"/>
              </a:rPr>
              <a:t>삽입 및 초기 환경 설정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ts val="4000"/>
              </a:lnSpc>
              <a:buAutoNum type="arabicPeriod"/>
            </a:pPr>
            <a:r>
              <a:rPr lang="ko-KR" altLang="en-US" sz="2400" dirty="0">
                <a:latin typeface="+mn-ea"/>
              </a:rPr>
              <a:t>리눅스 명령어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ts val="4000"/>
              </a:lnSpc>
              <a:buAutoNum type="arabicPeriod"/>
            </a:pPr>
            <a:r>
              <a:rPr lang="en-US" altLang="ko-KR" sz="2400" dirty="0">
                <a:latin typeface="+mn-ea"/>
              </a:rPr>
              <a:t>VS Code, ssh </a:t>
            </a:r>
            <a:r>
              <a:rPr lang="ko-KR" altLang="en-US" sz="2400" dirty="0">
                <a:latin typeface="+mn-ea"/>
              </a:rPr>
              <a:t>원격 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2142845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C597-ECB9-F5A2-F5E2-2575918E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D13BB4-6C2A-A6FE-589E-2CD1F1E31E32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VS Code  ssh </a:t>
            </a:r>
            <a:r>
              <a:rPr lang="ko-KR" altLang="en-US" sz="2000" b="1" dirty="0"/>
              <a:t>환경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ABBA02-2B97-8B3B-9404-F297685C306C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en-US" altLang="ko-KR" sz="2000" b="1" dirty="0"/>
              <a:t>Open a remote window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835A15-18A8-FA9C-DEAE-36ECAE73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7" y="810654"/>
            <a:ext cx="6268325" cy="108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1C4C9-A141-0A88-4CF2-9BB07F21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7" y="1978706"/>
            <a:ext cx="4429743" cy="112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DCB0E2-4806-51CE-8169-0FA836C4E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77" y="3184863"/>
            <a:ext cx="5020376" cy="1524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904A6E-98AB-01D9-172D-27D556CC1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77" y="4791126"/>
            <a:ext cx="3524742" cy="1095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332A80-C73C-509E-E696-5E5378CDA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351" y="4791126"/>
            <a:ext cx="5210902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5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62C51-160B-719D-09E8-FE6F2B20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06D121-421D-8782-EE00-F8C22296CEA2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VS Code  ssh </a:t>
            </a:r>
            <a:r>
              <a:rPr lang="ko-KR" altLang="en-US" sz="2000" b="1" dirty="0"/>
              <a:t>환경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2C1855-F02A-6CCE-323E-98C70BF98E00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176213">
              <a:buFont typeface="Arial" panose="020B0604020202020204" pitchFamily="34" charset="0"/>
              <a:buChar char="•"/>
            </a:pPr>
            <a:r>
              <a:rPr lang="en-US" altLang="ko-KR" sz="2000" b="1" dirty="0"/>
              <a:t>Open a remote window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39CAB-4E2F-53C1-5203-246E8020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1" y="777882"/>
            <a:ext cx="4417100" cy="3841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1D27CC-C5C0-8E79-B2A8-92CE8B4A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262" y="777882"/>
            <a:ext cx="6501018" cy="3066367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C540CE0-2E37-CA6B-693A-4743644629F8}"/>
              </a:ext>
            </a:extLst>
          </p:cNvPr>
          <p:cNvSpPr/>
          <p:nvPr/>
        </p:nvSpPr>
        <p:spPr>
          <a:xfrm>
            <a:off x="10012680" y="777882"/>
            <a:ext cx="350520" cy="355600"/>
          </a:xfrm>
          <a:prstGeom prst="downArrow">
            <a:avLst/>
          </a:prstGeom>
          <a:solidFill>
            <a:srgbClr val="FF0000"/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FB9302-4E1A-B5F0-32F1-B7D04269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582" y="3867902"/>
            <a:ext cx="5586618" cy="2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2315E-B11C-13EC-63C1-D4942703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B5B5BD-380E-9DBA-7C64-50F8B82ABABA}"/>
              </a:ext>
            </a:extLst>
          </p:cNvPr>
          <p:cNvSpPr/>
          <p:nvPr/>
        </p:nvSpPr>
        <p:spPr>
          <a:xfrm>
            <a:off x="0" y="0"/>
            <a:ext cx="12192000" cy="316307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ctr"/>
            <a:r>
              <a:rPr lang="en-US" altLang="ko-KR" sz="4400" b="1" dirty="0"/>
              <a:t>Python </a:t>
            </a:r>
            <a:r>
              <a:rPr lang="ko-KR" altLang="en-US" sz="4400" b="1" dirty="0"/>
              <a:t>가상 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388A2-BFB5-723B-F6B7-58DC2DB0B4E7}"/>
              </a:ext>
            </a:extLst>
          </p:cNvPr>
          <p:cNvSpPr txBox="1"/>
          <p:nvPr/>
        </p:nvSpPr>
        <p:spPr>
          <a:xfrm>
            <a:off x="3423920" y="3540760"/>
            <a:ext cx="3270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/>
              <a:t>PC </a:t>
            </a:r>
            <a:r>
              <a:rPr lang="en-US" altLang="ko-KR" sz="3200" dirty="0">
                <a:sym typeface="Wingdings" panose="05000000000000000000" pitchFamily="2" charset="2"/>
              </a:rPr>
              <a:t> </a:t>
            </a:r>
            <a:r>
              <a:rPr lang="ko-KR" altLang="en-US" sz="3200" dirty="0"/>
              <a:t> </a:t>
            </a:r>
            <a:r>
              <a:rPr lang="en-US" altLang="ko-KR" sz="3200" dirty="0"/>
              <a:t>anaconda</a:t>
            </a:r>
          </a:p>
          <a:p>
            <a:pPr marL="342900" indent="-342900">
              <a:buAutoNum type="arabicPeriod"/>
            </a:pPr>
            <a:r>
              <a:rPr lang="en-US" altLang="ko-KR" sz="3200" dirty="0" err="1"/>
              <a:t>Rpi</a:t>
            </a:r>
            <a:r>
              <a:rPr lang="en-US" altLang="ko-KR" sz="3200" dirty="0"/>
              <a:t> </a:t>
            </a:r>
            <a:r>
              <a:rPr lang="en-US" altLang="ko-KR" sz="3200" dirty="0">
                <a:sym typeface="Wingdings" panose="05000000000000000000" pitchFamily="2" charset="2"/>
              </a:rPr>
              <a:t> </a:t>
            </a:r>
            <a:r>
              <a:rPr lang="en-US" altLang="ko-KR" sz="3200" dirty="0" err="1">
                <a:sym typeface="Wingdings" panose="05000000000000000000" pitchFamily="2" charset="2"/>
              </a:rPr>
              <a:t>venv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199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9169-11DB-0A25-9035-81DE825A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8C3CCB-C50D-06C4-0512-81D94EF60491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Download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E6677-1245-AFCF-73D6-AF62716D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2" y="1324649"/>
            <a:ext cx="5083790" cy="2800359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10730-97DB-A8D3-C718-AE02351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34" y="1324649"/>
            <a:ext cx="5220364" cy="280035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2FDB8E-4825-57B0-F854-5F2EE45747DA}"/>
              </a:ext>
            </a:extLst>
          </p:cNvPr>
          <p:cNvSpPr/>
          <p:nvPr/>
        </p:nvSpPr>
        <p:spPr>
          <a:xfrm>
            <a:off x="3385226" y="1955260"/>
            <a:ext cx="2140085" cy="191634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A8DA0B-4181-9FF6-00F8-27E07D692D6B}"/>
              </a:ext>
            </a:extLst>
          </p:cNvPr>
          <p:cNvSpPr/>
          <p:nvPr/>
        </p:nvSpPr>
        <p:spPr>
          <a:xfrm>
            <a:off x="5979518" y="2962074"/>
            <a:ext cx="888211" cy="3064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5AC9F4B-5814-0D01-2986-975C94B7585C}"/>
              </a:ext>
            </a:extLst>
          </p:cNvPr>
          <p:cNvSpPr/>
          <p:nvPr/>
        </p:nvSpPr>
        <p:spPr>
          <a:xfrm>
            <a:off x="9832258" y="1032387"/>
            <a:ext cx="304800" cy="501445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A46E5-6C00-CB2B-031B-DEAD503E3FA7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Window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Miniconda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385A7-A27F-721C-BF2A-D67D67A7F73F}"/>
              </a:ext>
            </a:extLst>
          </p:cNvPr>
          <p:cNvSpPr txBox="1"/>
          <p:nvPr/>
        </p:nvSpPr>
        <p:spPr>
          <a:xfrm>
            <a:off x="494050" y="7934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Download Success | Anaconda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385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D291E-979E-CFF9-ED6F-BA4D63BA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0391E8-8AB1-C291-4C78-C2458DF91B1B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/>
                </a:solidFill>
              </a:rPr>
              <a:t>Anaconda Prompt </a:t>
            </a:r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501B21-6AC8-D395-7A00-CF0DFC4165C2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Window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Miniconda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FBD2A-3AFF-9ED5-BAF8-E336162E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82" y="856033"/>
            <a:ext cx="5759418" cy="475682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7360D7-FC89-2BC2-92FD-C8F821CC3B4F}"/>
              </a:ext>
            </a:extLst>
          </p:cNvPr>
          <p:cNvSpPr/>
          <p:nvPr/>
        </p:nvSpPr>
        <p:spPr>
          <a:xfrm>
            <a:off x="3200403" y="3093396"/>
            <a:ext cx="1322960" cy="26264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9E41F5-57B1-FFF4-193C-08E1AC47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46" y="856033"/>
            <a:ext cx="4458322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C1904-4A1E-3432-7040-2E7227DF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953E05-95ED-5858-1DA0-2B48AD5F8D8B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chemeClr val="tx1"/>
                </a:solidFill>
              </a:rPr>
              <a:t>conda</a:t>
            </a:r>
            <a:r>
              <a:rPr lang="ko-KR" altLang="en-US" b="1" dirty="0">
                <a:solidFill>
                  <a:schemeClr val="tx1"/>
                </a:solidFill>
              </a:rPr>
              <a:t> 명령어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83B18E-7CC0-1670-0A64-6764988D5EA0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Window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Miniconda</a:t>
            </a:r>
            <a:endParaRPr lang="ko-KR" altLang="en-US" sz="20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F4D29A-C983-D699-97F0-E76164CC1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08211"/>
              </p:ext>
            </p:extLst>
          </p:nvPr>
        </p:nvGraphicFramePr>
        <p:xfrm>
          <a:off x="835496" y="826669"/>
          <a:ext cx="10726027" cy="5525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0904">
                  <a:extLst>
                    <a:ext uri="{9D8B030D-6E8A-4147-A177-3AD203B41FA5}">
                      <a16:colId xmlns:a16="http://schemas.microsoft.com/office/drawing/2014/main" val="1949829391"/>
                    </a:ext>
                  </a:extLst>
                </a:gridCol>
                <a:gridCol w="2455101">
                  <a:extLst>
                    <a:ext uri="{9D8B030D-6E8A-4147-A177-3AD203B41FA5}">
                      <a16:colId xmlns:a16="http://schemas.microsoft.com/office/drawing/2014/main" val="1782897615"/>
                    </a:ext>
                  </a:extLst>
                </a:gridCol>
                <a:gridCol w="3620022">
                  <a:extLst>
                    <a:ext uri="{9D8B030D-6E8A-4147-A177-3AD203B41FA5}">
                      <a16:colId xmlns:a16="http://schemas.microsoft.com/office/drawing/2014/main" val="2065192971"/>
                    </a:ext>
                  </a:extLst>
                </a:gridCol>
              </a:tblGrid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명령어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용 도 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943637"/>
                  </a:ext>
                </a:extLst>
              </a:tr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Conda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--version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Conda </a:t>
                      </a:r>
                      <a:r>
                        <a:rPr lang="ko-KR" altLang="en-US" sz="1400" dirty="0"/>
                        <a:t>버전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conda</a:t>
                      </a:r>
                      <a:r>
                        <a:rPr lang="ko-KR" altLang="en-US" sz="1400" dirty="0"/>
                        <a:t>가 정상 설치되었는지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154577"/>
                  </a:ext>
                </a:extLst>
              </a:tr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conda</a:t>
                      </a:r>
                      <a:r>
                        <a:rPr lang="en-US" altLang="ko-KR" sz="1600" b="1" dirty="0"/>
                        <a:t> env list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환경 목록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모든 가상환경 목록 보기</a:t>
                      </a:r>
                      <a:r>
                        <a:rPr lang="en-US" altLang="ko-KR" sz="1400" dirty="0"/>
                        <a:t>(python </a:t>
                      </a:r>
                      <a:r>
                        <a:rPr lang="ko-KR" altLang="en-US" sz="1400" dirty="0"/>
                        <a:t>버전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796606"/>
                  </a:ext>
                </a:extLst>
              </a:tr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conda</a:t>
                      </a:r>
                      <a:r>
                        <a:rPr lang="en-US" altLang="ko-KR" sz="1400" b="1" dirty="0"/>
                        <a:t> create -n [</a:t>
                      </a:r>
                      <a:r>
                        <a:rPr lang="ko-KR" altLang="en-US" sz="1400" b="1" dirty="0"/>
                        <a:t>환경이름</a:t>
                      </a:r>
                      <a:r>
                        <a:rPr lang="en-US" altLang="ko-KR" sz="1400" b="1" dirty="0"/>
                        <a:t>] python=[</a:t>
                      </a:r>
                      <a:r>
                        <a:rPr lang="ko-KR" altLang="en-US" sz="1400" b="1" dirty="0"/>
                        <a:t>버전</a:t>
                      </a:r>
                      <a:r>
                        <a:rPr lang="en-US" altLang="ko-KR" sz="1400" b="1" dirty="0"/>
                        <a:t>]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환경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create -n py38 python=3.8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515597"/>
                  </a:ext>
                </a:extLst>
              </a:tr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activate [</a:t>
                      </a:r>
                      <a:r>
                        <a:rPr lang="ko-KR" altLang="en-US" sz="1400" dirty="0"/>
                        <a:t>환경이름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환경 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activate py38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238599"/>
                  </a:ext>
                </a:extLst>
              </a:tr>
              <a:tr h="457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deactivate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환경 비활성화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현재 활성화된 환경 끄기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353977"/>
                  </a:ext>
                </a:extLst>
              </a:tr>
              <a:tr h="639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install [</a:t>
                      </a:r>
                      <a:r>
                        <a:rPr lang="ko-KR" altLang="en-US" sz="1400" dirty="0"/>
                        <a:t>패키지명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또는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Pip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install</a:t>
                      </a:r>
                      <a:r>
                        <a:rPr lang="ko-KR" altLang="en-US" sz="1400" dirty="0"/>
                        <a:t> 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패키지명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패키지 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install </a:t>
                      </a:r>
                      <a:r>
                        <a:rPr lang="en-US" altLang="ko-KR" sz="1400" dirty="0" err="1"/>
                        <a:t>numpy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081489"/>
                  </a:ext>
                </a:extLst>
              </a:tr>
              <a:tr h="639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remove [</a:t>
                      </a:r>
                      <a:r>
                        <a:rPr lang="ko-KR" altLang="en-US" sz="1400" dirty="0"/>
                        <a:t>패키지명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또는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pip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uninstall</a:t>
                      </a:r>
                      <a:r>
                        <a:rPr lang="ko-KR" altLang="en-US" sz="1400" dirty="0"/>
                        <a:t> 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패키지명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패키지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remove </a:t>
                      </a:r>
                      <a:r>
                        <a:rPr lang="en-US" altLang="ko-KR" sz="1400" dirty="0" err="1"/>
                        <a:t>numpy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360871"/>
                  </a:ext>
                </a:extLst>
              </a:tr>
              <a:tr h="37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list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패키지 목록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현재 환경에 설치된 패키지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572271"/>
                  </a:ext>
                </a:extLst>
              </a:tr>
              <a:tr h="3758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remove -n [</a:t>
                      </a:r>
                      <a:r>
                        <a:rPr lang="ko-KR" altLang="en-US" sz="1400" dirty="0"/>
                        <a:t>환경이름</a:t>
                      </a:r>
                      <a:r>
                        <a:rPr lang="en-US" altLang="ko-KR" sz="1400" dirty="0"/>
                        <a:t>] --all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환경 삭제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예</a:t>
                      </a: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remove -n py38 --all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989389"/>
                  </a:ext>
                </a:extLst>
              </a:tr>
              <a:tr h="37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search [</a:t>
                      </a:r>
                      <a:r>
                        <a:rPr lang="ko-KR" altLang="en-US" sz="1400" dirty="0"/>
                        <a:t>패키지명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패키지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설치 가능한 패키지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425717"/>
                  </a:ext>
                </a:extLst>
              </a:tr>
              <a:tr h="37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update </a:t>
                      </a:r>
                      <a:r>
                        <a:rPr lang="en-US" altLang="ko-KR" sz="1400" dirty="0" err="1"/>
                        <a:t>conda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Conda </a:t>
                      </a:r>
                      <a:r>
                        <a:rPr lang="ko-KR" altLang="en-US" sz="1400" dirty="0"/>
                        <a:t>업데이트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/>
                        <a:t>conda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자체 최신 버전으로 업데이트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102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34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89D2F-AA13-9BDA-3FDB-A97EEF6A7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47C8B6-E84C-6FF9-9571-C16C34E0BDDA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chemeClr val="tx1"/>
                </a:solidFill>
              </a:rPr>
              <a:t>conda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가상 환경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F985D8-A7E6-E06C-597A-5AE530C64613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/>
              <a:t>Window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Miniconda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2E021-1FF3-7954-4F5C-C6F4F077CD65}"/>
              </a:ext>
            </a:extLst>
          </p:cNvPr>
          <p:cNvSpPr txBox="1"/>
          <p:nvPr/>
        </p:nvSpPr>
        <p:spPr>
          <a:xfrm>
            <a:off x="231228" y="925360"/>
            <a:ext cx="10005848" cy="4550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A0DFB"/>
                </a:solidFill>
              </a:rPr>
              <a:t>Anaconda Terms of Service </a:t>
            </a:r>
            <a:r>
              <a:rPr lang="ko-KR" altLang="en-US" dirty="0">
                <a:solidFill>
                  <a:srgbClr val="3A0DFB"/>
                </a:solidFill>
              </a:rPr>
              <a:t>수락 </a:t>
            </a:r>
            <a:r>
              <a:rPr lang="en-US" altLang="ko-KR" dirty="0">
                <a:solidFill>
                  <a:srgbClr val="3A0DFB"/>
                </a:solidFill>
              </a:rPr>
              <a:t>( </a:t>
            </a:r>
            <a:r>
              <a:rPr lang="ko-KR" altLang="en-US" dirty="0">
                <a:solidFill>
                  <a:srgbClr val="3A0DFB"/>
                </a:solidFill>
              </a:rPr>
              <a:t>아래 </a:t>
            </a:r>
            <a:r>
              <a:rPr lang="en-US" altLang="ko-KR" dirty="0">
                <a:solidFill>
                  <a:srgbClr val="3A0DFB"/>
                </a:solidFill>
              </a:rPr>
              <a:t>3</a:t>
            </a:r>
            <a:r>
              <a:rPr lang="ko-KR" altLang="en-US" dirty="0">
                <a:solidFill>
                  <a:srgbClr val="3A0DFB"/>
                </a:solidFill>
              </a:rPr>
              <a:t>줄</a:t>
            </a:r>
            <a:r>
              <a:rPr lang="en-US" altLang="ko-KR" dirty="0">
                <a:solidFill>
                  <a:srgbClr val="3A0DFB"/>
                </a:solidFill>
              </a:rPr>
              <a:t>, </a:t>
            </a:r>
            <a:r>
              <a:rPr lang="en-US" altLang="ko-KR" dirty="0" err="1">
                <a:solidFill>
                  <a:srgbClr val="3A0DFB"/>
                </a:solidFill>
              </a:rPr>
              <a:t>cmd</a:t>
            </a:r>
            <a:r>
              <a:rPr lang="ko-KR" altLang="en-US" dirty="0">
                <a:solidFill>
                  <a:srgbClr val="3A0DFB"/>
                </a:solidFill>
              </a:rPr>
              <a:t>에 입력</a:t>
            </a:r>
            <a:r>
              <a:rPr lang="en-US" altLang="ko-KR" dirty="0">
                <a:solidFill>
                  <a:srgbClr val="3A0DFB"/>
                </a:solidFill>
              </a:rPr>
              <a:t>)</a:t>
            </a:r>
            <a:endParaRPr lang="en-US" altLang="ko-KR" dirty="0"/>
          </a:p>
          <a:p>
            <a:pPr indent="179388">
              <a:lnSpc>
                <a:spcPts val="2500"/>
              </a:lnSpc>
            </a:pPr>
            <a:r>
              <a:rPr lang="ko-KR" altLang="en-US" dirty="0" err="1"/>
              <a:t>conda</a:t>
            </a:r>
            <a:r>
              <a:rPr lang="ko-KR" altLang="en-US" dirty="0"/>
              <a:t> </a:t>
            </a:r>
            <a:r>
              <a:rPr lang="ko-KR" altLang="en-US" dirty="0" err="1"/>
              <a:t>tos</a:t>
            </a:r>
            <a:r>
              <a:rPr lang="ko-KR" altLang="en-US" dirty="0"/>
              <a:t> </a:t>
            </a:r>
            <a:r>
              <a:rPr lang="ko-KR" altLang="en-US" dirty="0" err="1"/>
              <a:t>accept</a:t>
            </a:r>
            <a:r>
              <a:rPr lang="ko-KR" altLang="en-US" dirty="0"/>
              <a:t> --</a:t>
            </a:r>
            <a:r>
              <a:rPr lang="ko-KR" altLang="en-US" dirty="0" err="1"/>
              <a:t>override-channels</a:t>
            </a:r>
            <a:r>
              <a:rPr lang="ko-KR" altLang="en-US" dirty="0"/>
              <a:t> --</a:t>
            </a:r>
            <a:r>
              <a:rPr lang="ko-KR" altLang="en-US" dirty="0" err="1"/>
              <a:t>channel</a:t>
            </a:r>
            <a:r>
              <a:rPr lang="ko-KR" altLang="en-US" dirty="0"/>
              <a:t> https://repo.anaconda.com/pkgs/main</a:t>
            </a:r>
          </a:p>
          <a:p>
            <a:pPr indent="179388">
              <a:lnSpc>
                <a:spcPts val="2500"/>
              </a:lnSpc>
            </a:pPr>
            <a:r>
              <a:rPr lang="ko-KR" altLang="en-US" dirty="0" err="1"/>
              <a:t>conda</a:t>
            </a:r>
            <a:r>
              <a:rPr lang="ko-KR" altLang="en-US" dirty="0"/>
              <a:t> </a:t>
            </a:r>
            <a:r>
              <a:rPr lang="ko-KR" altLang="en-US" dirty="0" err="1"/>
              <a:t>tos</a:t>
            </a:r>
            <a:r>
              <a:rPr lang="ko-KR" altLang="en-US" dirty="0"/>
              <a:t> </a:t>
            </a:r>
            <a:r>
              <a:rPr lang="ko-KR" altLang="en-US" dirty="0" err="1"/>
              <a:t>accept</a:t>
            </a:r>
            <a:r>
              <a:rPr lang="ko-KR" altLang="en-US" dirty="0"/>
              <a:t> --</a:t>
            </a:r>
            <a:r>
              <a:rPr lang="ko-KR" altLang="en-US" dirty="0" err="1"/>
              <a:t>override-channels</a:t>
            </a:r>
            <a:r>
              <a:rPr lang="ko-KR" altLang="en-US" dirty="0"/>
              <a:t> --</a:t>
            </a:r>
            <a:r>
              <a:rPr lang="ko-KR" altLang="en-US" dirty="0" err="1"/>
              <a:t>channel</a:t>
            </a:r>
            <a:r>
              <a:rPr lang="ko-KR" altLang="en-US" dirty="0"/>
              <a:t> https://repo.anaconda.com/pkgs/r</a:t>
            </a:r>
          </a:p>
          <a:p>
            <a:pPr indent="179388">
              <a:lnSpc>
                <a:spcPts val="2500"/>
              </a:lnSpc>
            </a:pPr>
            <a:r>
              <a:rPr lang="ko-KR" altLang="en-US" dirty="0" err="1"/>
              <a:t>conda</a:t>
            </a:r>
            <a:r>
              <a:rPr lang="ko-KR" altLang="en-US" dirty="0"/>
              <a:t> </a:t>
            </a:r>
            <a:r>
              <a:rPr lang="ko-KR" altLang="en-US" dirty="0" err="1"/>
              <a:t>tos</a:t>
            </a:r>
            <a:r>
              <a:rPr lang="ko-KR" altLang="en-US" dirty="0"/>
              <a:t> </a:t>
            </a:r>
            <a:r>
              <a:rPr lang="ko-KR" altLang="en-US" dirty="0" err="1"/>
              <a:t>accept</a:t>
            </a:r>
            <a:r>
              <a:rPr lang="ko-KR" altLang="en-US" dirty="0"/>
              <a:t> --</a:t>
            </a:r>
            <a:r>
              <a:rPr lang="ko-KR" altLang="en-US" dirty="0" err="1"/>
              <a:t>override-channels</a:t>
            </a:r>
            <a:r>
              <a:rPr lang="ko-KR" altLang="en-US" dirty="0"/>
              <a:t> --</a:t>
            </a:r>
            <a:r>
              <a:rPr lang="ko-KR" altLang="en-US" dirty="0" err="1"/>
              <a:t>channel</a:t>
            </a:r>
            <a:r>
              <a:rPr lang="ko-KR" altLang="en-US" dirty="0"/>
              <a:t> </a:t>
            </a:r>
            <a:r>
              <a:rPr lang="ko-KR" altLang="en-US" dirty="0">
                <a:hlinkClick r:id="rId2"/>
              </a:rPr>
              <a:t>https://repo.anaconda.com/pkgs/msys2</a:t>
            </a:r>
            <a:endParaRPr lang="en-US" altLang="ko-KR" dirty="0"/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r>
              <a:rPr lang="en-US" altLang="ko-KR" dirty="0" err="1"/>
              <a:t>conda</a:t>
            </a:r>
            <a:r>
              <a:rPr lang="en-US" altLang="ko-KR" dirty="0"/>
              <a:t> create –n pi39 python=3.9 –y</a:t>
            </a:r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r>
              <a:rPr lang="en-US" altLang="ko-KR" dirty="0" err="1"/>
              <a:t>conda</a:t>
            </a:r>
            <a:r>
              <a:rPr lang="en-US" altLang="ko-KR" dirty="0"/>
              <a:t> env list</a:t>
            </a:r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endParaRPr lang="en-US" altLang="ko-KR" dirty="0"/>
          </a:p>
          <a:p>
            <a:pPr indent="179388">
              <a:lnSpc>
                <a:spcPts val="2500"/>
              </a:lnSpc>
            </a:pPr>
            <a:r>
              <a:rPr lang="en-US" altLang="ko-KR" dirty="0" err="1"/>
              <a:t>conda</a:t>
            </a:r>
            <a:r>
              <a:rPr lang="en-US" altLang="ko-KR" dirty="0"/>
              <a:t> activate pi39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C2F01-4824-DA8C-4CE1-D7F98B87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1" y="3584397"/>
            <a:ext cx="6209955" cy="1386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9C96DA-024A-0715-1028-24AD67C03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" y="5476286"/>
            <a:ext cx="4141040" cy="7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97A31-D527-73FD-04E0-D93BACB5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4A8830-6750-D893-B306-5C5A9D1E26BF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/>
                </a:solidFill>
              </a:rPr>
              <a:t>설치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734FA6-A466-5538-8639-B8CD75D0853E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 err="1"/>
              <a:t>Rpi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venv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2F260-FF5D-6710-0D88-9756F2E4C373}"/>
              </a:ext>
            </a:extLst>
          </p:cNvPr>
          <p:cNvSpPr txBox="1"/>
          <p:nvPr/>
        </p:nvSpPr>
        <p:spPr>
          <a:xfrm>
            <a:off x="416560" y="1016060"/>
            <a:ext cx="11551920" cy="2262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ko-KR" dirty="0"/>
              <a:t>1. </a:t>
            </a:r>
            <a:r>
              <a:rPr lang="ko-KR" altLang="en-US" dirty="0"/>
              <a:t> 최신 패키지 목록으로 갱신</a:t>
            </a:r>
          </a:p>
          <a:p>
            <a:pPr>
              <a:lnSpc>
                <a:spcPts val="2900"/>
              </a:lnSpc>
            </a:pPr>
            <a:r>
              <a:rPr lang="ko-KR" altLang="en-US" dirty="0"/>
              <a:t>    sudo </a:t>
            </a:r>
            <a:r>
              <a:rPr lang="ko-KR" altLang="en-US" dirty="0" err="1"/>
              <a:t>apt</a:t>
            </a:r>
            <a:r>
              <a:rPr lang="ko-KR" altLang="en-US" dirty="0"/>
              <a:t> </a:t>
            </a:r>
            <a:r>
              <a:rPr lang="ko-KR" altLang="en-US" dirty="0" err="1"/>
              <a:t>update</a:t>
            </a:r>
            <a:endParaRPr lang="ko-KR" altLang="en-US" dirty="0"/>
          </a:p>
          <a:p>
            <a:pPr>
              <a:lnSpc>
                <a:spcPts val="2900"/>
              </a:lnSpc>
            </a:pPr>
            <a:endParaRPr lang="ko-KR" altLang="en-US" dirty="0"/>
          </a:p>
          <a:p>
            <a:pPr>
              <a:lnSpc>
                <a:spcPts val="2900"/>
              </a:lnSpc>
            </a:pPr>
            <a:r>
              <a:rPr lang="en-US" altLang="ko-KR" dirty="0"/>
              <a:t>2. </a:t>
            </a:r>
            <a:r>
              <a:rPr lang="ko-KR" altLang="en-US" dirty="0"/>
              <a:t> </a:t>
            </a:r>
            <a:r>
              <a:rPr lang="ko-KR" altLang="en-US" dirty="0" err="1"/>
              <a:t>venv</a:t>
            </a:r>
            <a:r>
              <a:rPr lang="ko-KR" altLang="en-US" dirty="0"/>
              <a:t> 모듈/</a:t>
            </a:r>
            <a:r>
              <a:rPr lang="ko-KR" altLang="en-US" dirty="0" err="1"/>
              <a:t>빌드도구</a:t>
            </a:r>
            <a:r>
              <a:rPr lang="ko-KR" altLang="en-US" dirty="0"/>
              <a:t>/pip 등 기본 준비</a:t>
            </a:r>
          </a:p>
          <a:p>
            <a:pPr>
              <a:lnSpc>
                <a:spcPts val="2900"/>
              </a:lnSpc>
            </a:pPr>
            <a:r>
              <a:rPr lang="ko-KR" altLang="en-US" dirty="0"/>
              <a:t>    sudo </a:t>
            </a:r>
            <a:r>
              <a:rPr lang="ko-KR" altLang="en-US" dirty="0" err="1"/>
              <a:t>apt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-</a:t>
            </a:r>
            <a:r>
              <a:rPr lang="ko-KR" altLang="en-US" dirty="0" err="1"/>
              <a:t>y</a:t>
            </a:r>
            <a:r>
              <a:rPr lang="ko-KR" altLang="en-US" dirty="0"/>
              <a:t> python3-venv python3-pip python3-dev </a:t>
            </a:r>
            <a:r>
              <a:rPr lang="ko-KR" altLang="en-US" dirty="0" err="1"/>
              <a:t>build-essential</a:t>
            </a:r>
            <a:endParaRPr lang="ko-KR" altLang="en-US" dirty="0"/>
          </a:p>
          <a:p>
            <a:pPr>
              <a:lnSpc>
                <a:spcPts val="26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78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A5A8-A3F2-273F-4010-702E2F0D4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BEBCCD-6449-E63A-CF90-D97418F7DAFD}"/>
              </a:ext>
            </a:extLst>
          </p:cNvPr>
          <p:cNvSpPr/>
          <p:nvPr/>
        </p:nvSpPr>
        <p:spPr>
          <a:xfrm>
            <a:off x="3778898" y="1659"/>
            <a:ext cx="8413102" cy="6299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5137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/>
                </a:solidFill>
              </a:rPr>
              <a:t>주요 명령어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FA70AA-DC30-FBE7-2780-AFAC6121B16A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en-US" altLang="ko-KR" sz="2000" b="1" dirty="0" err="1"/>
              <a:t>Rpi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venv</a:t>
            </a:r>
            <a:endParaRPr lang="ko-KR" altLang="en-US" sz="20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63AF00-AF57-E035-09A0-DFDB3B60B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232214"/>
              </p:ext>
            </p:extLst>
          </p:nvPr>
        </p:nvGraphicFramePr>
        <p:xfrm>
          <a:off x="432652" y="782317"/>
          <a:ext cx="11251347" cy="5703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46868">
                  <a:extLst>
                    <a:ext uri="{9D8B030D-6E8A-4147-A177-3AD203B41FA5}">
                      <a16:colId xmlns:a16="http://schemas.microsoft.com/office/drawing/2014/main" val="1604387024"/>
                    </a:ext>
                  </a:extLst>
                </a:gridCol>
                <a:gridCol w="4154030">
                  <a:extLst>
                    <a:ext uri="{9D8B030D-6E8A-4147-A177-3AD203B41FA5}">
                      <a16:colId xmlns:a16="http://schemas.microsoft.com/office/drawing/2014/main" val="2686152777"/>
                    </a:ext>
                  </a:extLst>
                </a:gridCol>
                <a:gridCol w="3750449">
                  <a:extLst>
                    <a:ext uri="{9D8B030D-6E8A-4147-A177-3AD203B41FA5}">
                      <a16:colId xmlns:a16="http://schemas.microsoft.com/office/drawing/2014/main" val="76995238"/>
                    </a:ext>
                  </a:extLst>
                </a:gridCol>
              </a:tblGrid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목적</a:t>
                      </a:r>
                    </a:p>
                  </a:txBody>
                  <a:tcPr marL="32232" marR="32232" marT="16116" marB="16116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명령어</a:t>
                      </a:r>
                    </a:p>
                  </a:txBody>
                  <a:tcPr marL="32232" marR="32232" marT="16116" marB="16116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예시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2232" marR="32232" marT="16116" marB="16116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439395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가상환경 생성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python3 -m venv &lt;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경로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python3 -m 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 .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venv</a:t>
                      </a:r>
                      <a:endParaRPr lang="en-US" sz="1400" dirty="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2366747118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특정 버전으로 생성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dirty="0">
                          <a:latin typeface="+mn-ea"/>
                          <a:ea typeface="+mn-ea"/>
                        </a:rPr>
                        <a:t>python3.X -m </a:t>
                      </a:r>
                      <a:r>
                        <a:rPr lang="en-US" sz="1400" b="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en-US" sz="1400" b="0" dirty="0">
                          <a:latin typeface="+mn-ea"/>
                          <a:ea typeface="+mn-ea"/>
                        </a:rPr>
                        <a:t> &lt;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경로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dirty="0">
                          <a:latin typeface="+mn-ea"/>
                          <a:ea typeface="+mn-ea"/>
                        </a:rPr>
                        <a:t>python3.11 -m </a:t>
                      </a:r>
                      <a:r>
                        <a:rPr lang="en-US" sz="1400" b="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en-US" sz="1400" b="0" dirty="0">
                          <a:latin typeface="+mn-ea"/>
                          <a:ea typeface="+mn-ea"/>
                        </a:rPr>
                        <a:t> .</a:t>
                      </a:r>
                      <a:r>
                        <a:rPr lang="en-US" sz="1400" b="0" dirty="0" err="1">
                          <a:latin typeface="+mn-ea"/>
                          <a:ea typeface="+mn-ea"/>
                        </a:rPr>
                        <a:t>venv</a:t>
                      </a:r>
                      <a:endParaRPr lang="en-US" sz="1400" b="0" dirty="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135229977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전역 패키지 활용 생성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python3 -m </a:t>
                      </a:r>
                      <a:r>
                        <a:rPr lang="en-US" altLang="ko-KR" sz="1400" b="1" dirty="0" err="1"/>
                        <a:t>venv</a:t>
                      </a:r>
                      <a:r>
                        <a:rPr lang="en-US" altLang="ko-KR" sz="1400" b="1" dirty="0"/>
                        <a:t> --system-site-packages &lt;</a:t>
                      </a:r>
                      <a:r>
                        <a:rPr lang="ko-KR" altLang="en-US" sz="1400" b="1" dirty="0"/>
                        <a:t>경로</a:t>
                      </a:r>
                      <a:r>
                        <a:rPr lang="en-US" altLang="ko-KR" sz="1400" b="1" dirty="0"/>
                        <a:t>&gt;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python3 -m </a:t>
                      </a:r>
                      <a:r>
                        <a:rPr lang="en-US" altLang="ko-KR" sz="1400" b="1" dirty="0" err="1"/>
                        <a:t>venv</a:t>
                      </a:r>
                      <a:r>
                        <a:rPr lang="en-US" altLang="ko-KR" sz="1400" b="1" dirty="0"/>
                        <a:t> --system-site-packages .</a:t>
                      </a:r>
                      <a:r>
                        <a:rPr lang="en-US" altLang="ko-KR" sz="1400" b="1" dirty="0" err="1"/>
                        <a:t>venv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1118387088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활성화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source &lt;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경로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&gt;/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bin/activate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source .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/bin/activate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3244357115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비활성화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deactivate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2603750260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pip/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빌드툴 업그레이드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python -m pip install -U pip 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setuptools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 wheel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>
                          <a:latin typeface="+mn-ea"/>
                          <a:ea typeface="+mn-ea"/>
                        </a:rPr>
                        <a:t>항상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python -m pip ...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 권장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946914919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패키지 설치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 -m pip install &lt;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패키지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 -m pip install requests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850081977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패키지 제거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 -m pip uninstall &lt;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패키지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 -m pip uninstall requests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626109515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설치 목록 보기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python -m pip list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2181777386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현재 파이썬 경로 확인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which python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면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.../.</a:t>
                      </a:r>
                      <a:r>
                        <a:rPr lang="en-US" sz="140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en-US" sz="1400" dirty="0">
                          <a:latin typeface="+mn-ea"/>
                          <a:ea typeface="+mn-ea"/>
                        </a:rPr>
                        <a:t>/bin/python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2265047882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pip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경로 확인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which pip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venv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면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.../.</a:t>
                      </a:r>
                      <a:r>
                        <a:rPr lang="en-US" sz="1400">
                          <a:latin typeface="+mn-ea"/>
                          <a:ea typeface="+mn-ea"/>
                        </a:rPr>
                        <a:t>venv/bin/pip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1414825989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venv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경로 확인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echo $VIRTUAL_ENV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활성화 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venv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루트 표시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3070787142"/>
                  </a:ext>
                </a:extLst>
              </a:tr>
              <a:tr h="407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환경 삭제</a:t>
                      </a: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+mn-ea"/>
                          <a:ea typeface="+mn-ea"/>
                        </a:rPr>
                        <a:t>rm -rf &lt;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경로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rm -rf .</a:t>
                      </a:r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venv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폴더 삭제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=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제거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2232" marR="32232" marT="16116" marB="16116" anchor="ctr"/>
                </a:tc>
                <a:extLst>
                  <a:ext uri="{0D108BD9-81ED-4DB2-BD59-A6C34878D82A}">
                    <a16:rowId xmlns:a16="http://schemas.microsoft.com/office/drawing/2014/main" val="165314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0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50EF-3C1E-E72E-C0A2-5B9110C21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5D009-3078-58DC-D4C3-600E4FAE84F0}"/>
              </a:ext>
            </a:extLst>
          </p:cNvPr>
          <p:cNvSpPr txBox="1"/>
          <p:nvPr/>
        </p:nvSpPr>
        <p:spPr>
          <a:xfrm>
            <a:off x="10720799" y="5949864"/>
            <a:ext cx="1013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u="sng" dirty="0">
                <a:solidFill>
                  <a:schemeClr val="accent1">
                    <a:lumMod val="50000"/>
                  </a:schemeClr>
                </a:solidFill>
              </a:rPr>
              <a:t>END.</a:t>
            </a:r>
            <a:endParaRPr lang="ko-KR" altLang="en-US" sz="32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6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F7C9-66EB-D3CF-D1DD-A1F2BE03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183349-AE70-244C-758F-45C9602DA320}"/>
              </a:ext>
            </a:extLst>
          </p:cNvPr>
          <p:cNvGrpSpPr/>
          <p:nvPr/>
        </p:nvGrpSpPr>
        <p:grpSpPr>
          <a:xfrm>
            <a:off x="2125889" y="4436824"/>
            <a:ext cx="989373" cy="900617"/>
            <a:chOff x="871670" y="2040700"/>
            <a:chExt cx="989373" cy="9006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EB309D-34E0-DF61-261F-30BD7408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248428">
              <a:off x="931234" y="2040700"/>
              <a:ext cx="870246" cy="8183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B1669-3B14-CA02-EE59-E9B3D9162523}"/>
                </a:ext>
              </a:extLst>
            </p:cNvPr>
            <p:cNvSpPr txBox="1"/>
            <p:nvPr/>
          </p:nvSpPr>
          <p:spPr>
            <a:xfrm>
              <a:off x="871670" y="2664318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온습도 센서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C7B039E-A4CD-680C-D738-D2574FFB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69450" y="3402761"/>
            <a:ext cx="472426" cy="39368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D513AF-E523-8F0F-74AA-42BE9F328718}"/>
              </a:ext>
            </a:extLst>
          </p:cNvPr>
          <p:cNvCxnSpPr>
            <a:cxnSpLocks/>
          </p:cNvCxnSpPr>
          <p:nvPr/>
        </p:nvCxnSpPr>
        <p:spPr>
          <a:xfrm>
            <a:off x="3009467" y="3429538"/>
            <a:ext cx="80400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D32B61-E957-3B22-5818-98EA244684E8}"/>
              </a:ext>
            </a:extLst>
          </p:cNvPr>
          <p:cNvSpPr txBox="1"/>
          <p:nvPr/>
        </p:nvSpPr>
        <p:spPr>
          <a:xfrm>
            <a:off x="3009467" y="344615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GPIO/LED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D315440-21EF-D6AE-E110-AC42A44829C3}"/>
              </a:ext>
            </a:extLst>
          </p:cNvPr>
          <p:cNvCxnSpPr>
            <a:cxnSpLocks/>
          </p:cNvCxnSpPr>
          <p:nvPr/>
        </p:nvCxnSpPr>
        <p:spPr>
          <a:xfrm>
            <a:off x="3009467" y="3747177"/>
            <a:ext cx="80400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8D2FFA-08EE-C2D3-BADD-E224243FCEEB}"/>
              </a:ext>
            </a:extLst>
          </p:cNvPr>
          <p:cNvCxnSpPr>
            <a:cxnSpLocks/>
          </p:cNvCxnSpPr>
          <p:nvPr/>
        </p:nvCxnSpPr>
        <p:spPr>
          <a:xfrm>
            <a:off x="3053589" y="4870588"/>
            <a:ext cx="80400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EF251C-5DFE-5532-F4FB-1B46283EF434}"/>
              </a:ext>
            </a:extLst>
          </p:cNvPr>
          <p:cNvSpPr txBox="1"/>
          <p:nvPr/>
        </p:nvSpPr>
        <p:spPr>
          <a:xfrm>
            <a:off x="3205472" y="464438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I2C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4299105-ABE1-4503-D891-E8BBC77F7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11" y="4048200"/>
            <a:ext cx="440994" cy="3693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D6C28C4-7206-66E6-6BEC-9E80983BE5D4}"/>
              </a:ext>
            </a:extLst>
          </p:cNvPr>
          <p:cNvSpPr txBox="1"/>
          <p:nvPr/>
        </p:nvSpPr>
        <p:spPr>
          <a:xfrm>
            <a:off x="3002525" y="4042335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GPIO/SW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FD55A6-5EDB-135C-04D4-0C808000A3B9}"/>
              </a:ext>
            </a:extLst>
          </p:cNvPr>
          <p:cNvCxnSpPr>
            <a:cxnSpLocks/>
          </p:cNvCxnSpPr>
          <p:nvPr/>
        </p:nvCxnSpPr>
        <p:spPr>
          <a:xfrm>
            <a:off x="3043682" y="4278694"/>
            <a:ext cx="80400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0C8BAFBA-B181-1307-69E4-71ED1C273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301434" y="2942256"/>
            <a:ext cx="2865962" cy="17734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C6B3A3-64A8-0473-A043-327F60AFA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469" y="1064127"/>
            <a:ext cx="2914133" cy="82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B29385-D4DD-F421-71BA-A4DBB74DC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033" y="4689544"/>
            <a:ext cx="861213" cy="78632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8520F9-1A41-5BDB-E1A9-8C3E0B9BBA3F}"/>
              </a:ext>
            </a:extLst>
          </p:cNvPr>
          <p:cNvGrpSpPr/>
          <p:nvPr/>
        </p:nvGrpSpPr>
        <p:grpSpPr>
          <a:xfrm>
            <a:off x="8565637" y="4595667"/>
            <a:ext cx="1786660" cy="1188130"/>
            <a:chOff x="3614630" y="4129754"/>
            <a:chExt cx="1786660" cy="1188130"/>
          </a:xfrm>
        </p:grpSpPr>
        <p:pic>
          <p:nvPicPr>
            <p:cNvPr id="4" name="Picture 6" descr="삼성전자, 갤럭시 북 3종·노트북 플러스 2 출시 - 전자부품 전문 미디어 디일렉">
              <a:extLst>
                <a:ext uri="{FF2B5EF4-FFF2-40B4-BE49-F238E27FC236}">
                  <a16:creationId xmlns:a16="http://schemas.microsoft.com/office/drawing/2014/main" id="{02B29017-6A69-45DE-FA58-EB38A4340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630" y="4129754"/>
              <a:ext cx="1786660" cy="118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0303622-5616-7190-B332-CDE8882AC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8778" y="4185890"/>
              <a:ext cx="1223728" cy="733586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30C4573-5402-4EE4-D9C8-993D70E1CEB2}"/>
              </a:ext>
            </a:extLst>
          </p:cNvPr>
          <p:cNvSpPr txBox="1"/>
          <p:nvPr/>
        </p:nvSpPr>
        <p:spPr>
          <a:xfrm>
            <a:off x="5966750" y="478542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WiFi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63D8FA0-CD35-3F08-FBD0-794530966265}"/>
              </a:ext>
            </a:extLst>
          </p:cNvPr>
          <p:cNvCxnSpPr>
            <a:cxnSpLocks/>
          </p:cNvCxnSpPr>
          <p:nvPr/>
        </p:nvCxnSpPr>
        <p:spPr>
          <a:xfrm>
            <a:off x="5966750" y="5093201"/>
            <a:ext cx="488648" cy="257"/>
          </a:xfrm>
          <a:prstGeom prst="straightConnector1">
            <a:avLst/>
          </a:prstGeom>
          <a:ln w="31750" cmpd="dbl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E49D7C9-DCB3-D2C2-78E5-66B16C63BA63}"/>
              </a:ext>
            </a:extLst>
          </p:cNvPr>
          <p:cNvSpPr txBox="1"/>
          <p:nvPr/>
        </p:nvSpPr>
        <p:spPr>
          <a:xfrm>
            <a:off x="7968760" y="4735211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SSH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4594E2B-F615-F13F-445F-73C0821D4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697" y="2063320"/>
            <a:ext cx="1366680" cy="1223538"/>
          </a:xfrm>
          <a:prstGeom prst="rect">
            <a:avLst/>
          </a:prstGeom>
        </p:spPr>
      </p:pic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01771E8-4ACB-7443-CABD-B2DD13F927FD}"/>
              </a:ext>
            </a:extLst>
          </p:cNvPr>
          <p:cNvCxnSpPr>
            <a:cxnSpLocks/>
          </p:cNvCxnSpPr>
          <p:nvPr/>
        </p:nvCxnSpPr>
        <p:spPr>
          <a:xfrm>
            <a:off x="7794707" y="5076936"/>
            <a:ext cx="77586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0FFE27-35BF-B0E9-1D83-1AD3190E5417}"/>
              </a:ext>
            </a:extLst>
          </p:cNvPr>
          <p:cNvSpPr/>
          <p:nvPr/>
        </p:nvSpPr>
        <p:spPr>
          <a:xfrm>
            <a:off x="0" y="0"/>
            <a:ext cx="12192000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 환경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963C61-EC72-4A5A-D6D8-B15CAB865F38}"/>
              </a:ext>
            </a:extLst>
          </p:cNvPr>
          <p:cNvCxnSpPr>
            <a:cxnSpLocks/>
          </p:cNvCxnSpPr>
          <p:nvPr/>
        </p:nvCxnSpPr>
        <p:spPr>
          <a:xfrm>
            <a:off x="4659609" y="1971796"/>
            <a:ext cx="0" cy="42420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381F80-2532-4A79-D0A4-19C4436BD04A}"/>
              </a:ext>
            </a:extLst>
          </p:cNvPr>
          <p:cNvSpPr txBox="1"/>
          <p:nvPr/>
        </p:nvSpPr>
        <p:spPr>
          <a:xfrm>
            <a:off x="4156119" y="201009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USB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9EA444-BDE6-C0A2-571C-685D092394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5808566" y="3717857"/>
            <a:ext cx="297784" cy="6840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798DFC-AFDC-128C-9C52-569CC91AE537}"/>
              </a:ext>
            </a:extLst>
          </p:cNvPr>
          <p:cNvSpPr txBox="1"/>
          <p:nvPr/>
        </p:nvSpPr>
        <p:spPr>
          <a:xfrm>
            <a:off x="5679999" y="3526293"/>
            <a:ext cx="653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micro </a:t>
            </a:r>
          </a:p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HDMI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707820-2665-FEBA-BD3A-324670CC0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382525" y="2310289"/>
            <a:ext cx="430607" cy="8814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88CAC2-A25D-9D3A-8BCA-CCCE37891879}"/>
              </a:ext>
            </a:extLst>
          </p:cNvPr>
          <p:cNvSpPr txBox="1"/>
          <p:nvPr/>
        </p:nvSpPr>
        <p:spPr>
          <a:xfrm>
            <a:off x="7216640" y="2224777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+mn-ea"/>
              </a:rPr>
              <a:t>HDMI</a:t>
            </a:r>
            <a:endParaRPr lang="ko-KR" altLang="en-US" sz="12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BBA6A34-A529-6390-85E1-B38CCF735D99}"/>
              </a:ext>
            </a:extLst>
          </p:cNvPr>
          <p:cNvCxnSpPr>
            <a:cxnSpLocks/>
            <a:stCxn id="22" idx="2"/>
          </p:cNvCxnSpPr>
          <p:nvPr/>
        </p:nvCxnSpPr>
        <p:spPr>
          <a:xfrm rot="10800000" flipV="1">
            <a:off x="6638572" y="2751028"/>
            <a:ext cx="518519" cy="1308877"/>
          </a:xfrm>
          <a:prstGeom prst="bentConnector2">
            <a:avLst/>
          </a:prstGeom>
          <a:ln w="66675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7F0C0A-39C1-AF95-A833-510722398AC5}"/>
              </a:ext>
            </a:extLst>
          </p:cNvPr>
          <p:cNvCxnSpPr>
            <a:stCxn id="15" idx="2"/>
          </p:cNvCxnSpPr>
          <p:nvPr/>
        </p:nvCxnSpPr>
        <p:spPr>
          <a:xfrm flipV="1">
            <a:off x="6299508" y="4059906"/>
            <a:ext cx="339063" cy="1"/>
          </a:xfrm>
          <a:prstGeom prst="line">
            <a:avLst/>
          </a:prstGeom>
          <a:ln w="63500" cmpd="dbl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5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AB68-0F96-BE6E-8790-37B9CEDEC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46DF2C-D456-73FB-F770-C379F7DA9EF6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A3383-AC0A-AB07-4E9E-4B51463A33AF}"/>
              </a:ext>
            </a:extLst>
          </p:cNvPr>
          <p:cNvSpPr txBox="1"/>
          <p:nvPr/>
        </p:nvSpPr>
        <p:spPr>
          <a:xfrm>
            <a:off x="630820" y="1364755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hlinkClick r:id="rId2"/>
              </a:rPr>
              <a:t>Raspberry Pi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F34A1-AB36-5E34-81EE-277ACD1C2B6C}"/>
              </a:ext>
            </a:extLst>
          </p:cNvPr>
          <p:cNvSpPr txBox="1"/>
          <p:nvPr/>
        </p:nvSpPr>
        <p:spPr>
          <a:xfrm>
            <a:off x="393539" y="995423"/>
            <a:ext cx="395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Raspberry Pi OS(64bit) Download</a:t>
            </a:r>
            <a:endParaRPr lang="ko-KR" altLang="en-US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FA69BD-7F92-9012-DDEE-3E40BEAD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4" y="1915407"/>
            <a:ext cx="10652567" cy="3577838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54F3471-9AB1-D143-5A9C-6B98AFD647EA}"/>
              </a:ext>
            </a:extLst>
          </p:cNvPr>
          <p:cNvSpPr/>
          <p:nvPr/>
        </p:nvSpPr>
        <p:spPr>
          <a:xfrm>
            <a:off x="9896354" y="2407534"/>
            <a:ext cx="277793" cy="28936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9750D-EFED-EAFB-5C6B-3199E5265C0E}"/>
              </a:ext>
            </a:extLst>
          </p:cNvPr>
          <p:cNvSpPr/>
          <p:nvPr/>
        </p:nvSpPr>
        <p:spPr>
          <a:xfrm>
            <a:off x="3789058" y="-3715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OS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200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23107-A7FC-242D-B91F-0DDC222F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285F98-1121-59E5-12DE-FF525A1671BA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F2DC-41EF-033A-2840-FB81D86A2C36}"/>
              </a:ext>
            </a:extLst>
          </p:cNvPr>
          <p:cNvSpPr txBox="1"/>
          <p:nvPr/>
        </p:nvSpPr>
        <p:spPr>
          <a:xfrm>
            <a:off x="393539" y="771903"/>
            <a:ext cx="257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2. Raspberry Pi Imager</a:t>
            </a:r>
            <a:endParaRPr lang="ko-KR" altLang="en-US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1B7B79-E5B3-85A3-DDBF-DA6EE468D833}"/>
              </a:ext>
            </a:extLst>
          </p:cNvPr>
          <p:cNvSpPr/>
          <p:nvPr/>
        </p:nvSpPr>
        <p:spPr>
          <a:xfrm>
            <a:off x="3789058" y="-3715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OS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462E8-228C-458E-5FA0-B264F2B8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4" y="1281542"/>
            <a:ext cx="5167536" cy="21203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A5C0FA-4639-E901-1D32-1698FFDF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1281542"/>
            <a:ext cx="4790242" cy="14778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A8E43B2-FC17-A7F0-29CD-0574AE27FB79}"/>
              </a:ext>
            </a:extLst>
          </p:cNvPr>
          <p:cNvSpPr/>
          <p:nvPr/>
        </p:nvSpPr>
        <p:spPr>
          <a:xfrm>
            <a:off x="6096000" y="1717040"/>
            <a:ext cx="162560" cy="631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6A68F4B-6FBF-E987-DB05-E90169375CF8}"/>
              </a:ext>
            </a:extLst>
          </p:cNvPr>
          <p:cNvSpPr/>
          <p:nvPr/>
        </p:nvSpPr>
        <p:spPr>
          <a:xfrm rot="5400000">
            <a:off x="7514699" y="2066781"/>
            <a:ext cx="335112" cy="22859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95EE1A-C14A-6C34-3519-981945E5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4" y="3627119"/>
            <a:ext cx="3743435" cy="30681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F4E294-EE94-5D8F-6EB8-6210BDC00106}"/>
              </a:ext>
            </a:extLst>
          </p:cNvPr>
          <p:cNvSpPr/>
          <p:nvPr/>
        </p:nvSpPr>
        <p:spPr>
          <a:xfrm rot="5400000">
            <a:off x="1042779" y="3597122"/>
            <a:ext cx="335112" cy="22859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05200E-6090-D5B3-F174-8D56D412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911" y="3636749"/>
            <a:ext cx="3664449" cy="301375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742BBF-EAA0-023F-D545-134C7D2D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040" y="3627119"/>
            <a:ext cx="3483961" cy="116840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FEF890-33D0-4CB5-86EF-EE6C319648F2}"/>
              </a:ext>
            </a:extLst>
          </p:cNvPr>
          <p:cNvCxnSpPr/>
          <p:nvPr/>
        </p:nvCxnSpPr>
        <p:spPr>
          <a:xfrm>
            <a:off x="4676911" y="4382429"/>
            <a:ext cx="776035" cy="0"/>
          </a:xfrm>
          <a:prstGeom prst="line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6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BDB9-EAC3-AFF6-9820-1C9E31729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7F14F2-192A-FEAE-0AD9-BF540C759D3A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99EA47-AA53-3F8F-4D91-911EEAF8D58D}"/>
              </a:ext>
            </a:extLst>
          </p:cNvPr>
          <p:cNvSpPr/>
          <p:nvPr/>
        </p:nvSpPr>
        <p:spPr>
          <a:xfrm>
            <a:off x="3789058" y="-3715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wifi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256934-8072-5279-2FF9-EC827E1F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2" y="1118304"/>
            <a:ext cx="4521128" cy="284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6E2F3-4BBC-13D4-7B59-6E3CA0FF5154}"/>
              </a:ext>
            </a:extLst>
          </p:cNvPr>
          <p:cNvSpPr txBox="1"/>
          <p:nvPr/>
        </p:nvSpPr>
        <p:spPr>
          <a:xfrm>
            <a:off x="301182" y="748972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1. </a:t>
            </a:r>
            <a:r>
              <a:rPr lang="ko-KR" altLang="en-US" sz="1400" b="1" dirty="0">
                <a:solidFill>
                  <a:srgbClr val="002060"/>
                </a:solidFill>
              </a:rPr>
              <a:t>부팅 후</a:t>
            </a:r>
            <a:r>
              <a:rPr lang="en-US" altLang="ko-KR" sz="1400" b="1" dirty="0">
                <a:solidFill>
                  <a:srgbClr val="002060"/>
                </a:solidFill>
              </a:rPr>
              <a:t>,  WiFi </a:t>
            </a:r>
            <a:r>
              <a:rPr lang="ko-KR" altLang="en-US" sz="1400" b="1" dirty="0">
                <a:solidFill>
                  <a:srgbClr val="002060"/>
                </a:solidFill>
              </a:rPr>
              <a:t>연결 안된다면</a:t>
            </a:r>
            <a:r>
              <a:rPr lang="en-US" altLang="ko-KR" sz="1400" b="1" dirty="0">
                <a:solidFill>
                  <a:srgbClr val="002060"/>
                </a:solidFill>
              </a:rPr>
              <a:t>,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C01D1-B1D0-8898-18B7-E57E921C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05" y="939192"/>
            <a:ext cx="6077798" cy="348663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8E3A84-993A-14DC-C1F7-B66E7901ED90}"/>
              </a:ext>
            </a:extLst>
          </p:cNvPr>
          <p:cNvSpPr/>
          <p:nvPr/>
        </p:nvSpPr>
        <p:spPr>
          <a:xfrm>
            <a:off x="4972622" y="1989763"/>
            <a:ext cx="23799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A1C472-3714-4011-6E5B-1EA288F40656}"/>
              </a:ext>
            </a:extLst>
          </p:cNvPr>
          <p:cNvSpPr txBox="1"/>
          <p:nvPr/>
        </p:nvSpPr>
        <p:spPr>
          <a:xfrm>
            <a:off x="5413160" y="60009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2. WiFi SSID </a:t>
            </a:r>
            <a:r>
              <a:rPr lang="ko-KR" altLang="en-US" sz="1400" b="1" dirty="0">
                <a:solidFill>
                  <a:srgbClr val="002060"/>
                </a:solidFill>
              </a:rPr>
              <a:t>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F838F9-12B3-0AFC-C0B0-7355EB41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160" y="5008726"/>
            <a:ext cx="3528221" cy="1849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B8C5F6-D4F1-06F5-C634-9777BB832D35}"/>
              </a:ext>
            </a:extLst>
          </p:cNvPr>
          <p:cNvSpPr txBox="1"/>
          <p:nvPr/>
        </p:nvSpPr>
        <p:spPr>
          <a:xfrm>
            <a:off x="5413160" y="4642356"/>
            <a:ext cx="1623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3. Password</a:t>
            </a:r>
            <a:r>
              <a:rPr lang="ko-KR" altLang="en-US" sz="1400" b="1" dirty="0">
                <a:solidFill>
                  <a:srgbClr val="002060"/>
                </a:solidFill>
              </a:rPr>
              <a:t> 입력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2617BC-530A-F6C3-06A6-028240EF5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57" y="4950133"/>
            <a:ext cx="3954250" cy="17424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42259B-707E-472B-D1C2-7011FD8FF1DC}"/>
              </a:ext>
            </a:extLst>
          </p:cNvPr>
          <p:cNvSpPr txBox="1"/>
          <p:nvPr/>
        </p:nvSpPr>
        <p:spPr>
          <a:xfrm>
            <a:off x="348808" y="4634229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4. WiFi </a:t>
            </a:r>
            <a:r>
              <a:rPr lang="ko-KR" altLang="en-US" sz="1400" b="1" dirty="0">
                <a:solidFill>
                  <a:srgbClr val="002060"/>
                </a:solidFill>
              </a:rPr>
              <a:t>연결 성공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F36EA13-2DC1-AD9C-C5D8-965CCBFFC4F6}"/>
              </a:ext>
            </a:extLst>
          </p:cNvPr>
          <p:cNvSpPr/>
          <p:nvPr/>
        </p:nvSpPr>
        <p:spPr>
          <a:xfrm flipH="1">
            <a:off x="4797258" y="5320313"/>
            <a:ext cx="30062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13A484B-98E5-8BE3-FB39-41139821F67D}"/>
              </a:ext>
            </a:extLst>
          </p:cNvPr>
          <p:cNvSpPr/>
          <p:nvPr/>
        </p:nvSpPr>
        <p:spPr>
          <a:xfrm rot="16200000" flipH="1">
            <a:off x="7891187" y="4216236"/>
            <a:ext cx="300624" cy="10020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4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BEB4-F89D-951A-B483-2C7C7D1A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F6610E4-3D85-1D37-863B-3C9A9639B4E3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 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DDF1DA-7239-F844-D112-978D04804793}"/>
              </a:ext>
            </a:extLst>
          </p:cNvPr>
          <p:cNvSpPr/>
          <p:nvPr/>
        </p:nvSpPr>
        <p:spPr>
          <a:xfrm>
            <a:off x="3789058" y="-3715"/>
            <a:ext cx="3778898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 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sym typeface="Wingdings" panose="05000000000000000000" pitchFamily="2" charset="2"/>
              </a:rPr>
              <a:t>wifi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ED1C0-FAC1-2C89-AD81-BA8E9F520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2" y="817280"/>
            <a:ext cx="8420734" cy="5807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10F68-56E5-F529-E9D8-B60DE6B4FAEB}"/>
              </a:ext>
            </a:extLst>
          </p:cNvPr>
          <p:cNvSpPr txBox="1"/>
          <p:nvPr/>
        </p:nvSpPr>
        <p:spPr>
          <a:xfrm>
            <a:off x="7701698" y="168583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WiFi </a:t>
            </a:r>
            <a:r>
              <a:rPr lang="ko-KR" altLang="en-US" dirty="0"/>
              <a:t>연결 안되면</a:t>
            </a:r>
            <a:r>
              <a:rPr lang="en-US" altLang="ko-KR" dirty="0"/>
              <a:t>, </a:t>
            </a:r>
            <a:r>
              <a:rPr lang="ko-KR" altLang="en-US" dirty="0"/>
              <a:t>모바일 핫스팟 사용</a:t>
            </a:r>
          </a:p>
        </p:txBody>
      </p:sp>
    </p:spTree>
    <p:extLst>
      <p:ext uri="{BB962C8B-B14F-4D97-AF65-F5344CB8AC3E}">
        <p14:creationId xmlns:p14="http://schemas.microsoft.com/office/powerpoint/2010/main" val="84748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FCA8-293D-0C7B-C317-DF3C6FBBF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FBAC87-6C7D-E833-0E19-BC879A0BCFD1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1A5B-C50F-49F4-0CF7-1B9457A2B90C}"/>
              </a:ext>
            </a:extLst>
          </p:cNvPr>
          <p:cNvSpPr/>
          <p:nvPr/>
        </p:nvSpPr>
        <p:spPr>
          <a:xfrm>
            <a:off x="3789058" y="-3715"/>
            <a:ext cx="395286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Raspberry Pi  </a:t>
            </a:r>
            <a:r>
              <a:rPr lang="ko-KR" altLang="en-US" sz="2000" b="1" dirty="0"/>
              <a:t>개발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9ECA3-AD73-AB5B-75EE-F2F54473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8" y="956590"/>
            <a:ext cx="4579478" cy="41030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D4981F-E7D1-C347-1B0D-A81F5CDE5A5A}"/>
              </a:ext>
            </a:extLst>
          </p:cNvPr>
          <p:cNvSpPr txBox="1"/>
          <p:nvPr/>
        </p:nvSpPr>
        <p:spPr>
          <a:xfrm>
            <a:off x="4948758" y="840768"/>
            <a:ext cx="257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 환경 설치 </a:t>
            </a:r>
            <a:r>
              <a:rPr lang="en-US" altLang="ko-KR" dirty="0"/>
              <a:t>: </a:t>
            </a:r>
            <a:r>
              <a:rPr lang="en-US" altLang="ko-KR" dirty="0" err="1"/>
              <a:t>venv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7C47F-C300-A15C-4D0F-57D3AD02BCAD}"/>
              </a:ext>
            </a:extLst>
          </p:cNvPr>
          <p:cNvSpPr txBox="1"/>
          <p:nvPr/>
        </p:nvSpPr>
        <p:spPr>
          <a:xfrm>
            <a:off x="4907280" y="1562298"/>
            <a:ext cx="6685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sudo apt update</a:t>
            </a:r>
          </a:p>
          <a:p>
            <a:r>
              <a:rPr lang="en-US" altLang="ko-KR" dirty="0"/>
              <a:t>sudo apt full-upgrade</a:t>
            </a:r>
          </a:p>
          <a:p>
            <a:r>
              <a:rPr lang="en-US" altLang="ko-KR" dirty="0"/>
              <a:t>sudo apt install -y python3-venv python3-pip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DAEA7C3-17AB-94A0-CEC9-A700C30C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758" y="2602706"/>
            <a:ext cx="6602324" cy="16525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638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FCA8-293D-0C7B-C317-DF3C6FBBF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FBAC87-6C7D-E833-0E19-BC879A0BCFD1}"/>
              </a:ext>
            </a:extLst>
          </p:cNvPr>
          <p:cNvSpPr/>
          <p:nvPr/>
        </p:nvSpPr>
        <p:spPr>
          <a:xfrm>
            <a:off x="0" y="0"/>
            <a:ext cx="3778898" cy="6315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indent="-263525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개발 환경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891A5B-C50F-49F4-0CF7-1B9457A2B90C}"/>
              </a:ext>
            </a:extLst>
          </p:cNvPr>
          <p:cNvSpPr/>
          <p:nvPr/>
        </p:nvSpPr>
        <p:spPr>
          <a:xfrm>
            <a:off x="3789058" y="-3715"/>
            <a:ext cx="5316842" cy="6315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22288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VNC(Virtual Network Computing) </a:t>
            </a:r>
            <a:r>
              <a:rPr lang="ko-KR" altLang="en-US" sz="2000" b="1" dirty="0"/>
              <a:t>연결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062EE-9EEA-42E4-88FC-597D27886DB1}"/>
              </a:ext>
            </a:extLst>
          </p:cNvPr>
          <p:cNvSpPr txBox="1"/>
          <p:nvPr/>
        </p:nvSpPr>
        <p:spPr>
          <a:xfrm>
            <a:off x="114300" y="838200"/>
            <a:ext cx="8459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Raspberry pi VNC Enable</a:t>
            </a:r>
            <a:br>
              <a:rPr lang="en-US" altLang="ko-KR" dirty="0"/>
            </a:br>
            <a:r>
              <a:rPr lang="en-US" altLang="ko-KR" dirty="0"/>
              <a:t>    1) GUI </a:t>
            </a:r>
            <a:r>
              <a:rPr lang="en-US" altLang="ko-KR" dirty="0">
                <a:sym typeface="Wingdings" panose="05000000000000000000" pitchFamily="2" charset="2"/>
              </a:rPr>
              <a:t> Preferences  Raspberry Pi Configuration  Interfaces  VNC = Enable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2) putty(terminal)  sudo </a:t>
            </a:r>
            <a:r>
              <a:rPr lang="en-US" altLang="ko-KR" dirty="0" err="1">
                <a:sym typeface="Wingdings" panose="05000000000000000000" pitchFamily="2" charset="2"/>
              </a:rPr>
              <a:t>raspi</a:t>
            </a:r>
            <a:r>
              <a:rPr lang="en-US" altLang="ko-KR" dirty="0">
                <a:sym typeface="Wingdings" panose="05000000000000000000" pitchFamily="2" charset="2"/>
              </a:rPr>
              <a:t>-config  Interface Options  VNC  Enable</a:t>
            </a:r>
          </a:p>
          <a:p>
            <a:pPr marL="342900" indent="-342900"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PC VNC </a:t>
            </a:r>
            <a:r>
              <a:rPr lang="ko-KR" altLang="en-US" dirty="0"/>
              <a:t>프로그램 </a:t>
            </a:r>
            <a:r>
              <a:rPr lang="en-US" altLang="ko-KR" dirty="0"/>
              <a:t>Download</a:t>
            </a:r>
            <a:br>
              <a:rPr lang="en-US" altLang="ko-KR" dirty="0"/>
            </a:br>
            <a:r>
              <a:rPr lang="en-US" altLang="ko-KR" dirty="0"/>
              <a:t> 1) download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1C008-5C21-4C8E-AC7A-E985785C3771}"/>
              </a:ext>
            </a:extLst>
          </p:cNvPr>
          <p:cNvSpPr txBox="1"/>
          <p:nvPr/>
        </p:nvSpPr>
        <p:spPr>
          <a:xfrm>
            <a:off x="1889449" y="222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2"/>
              </a:rPr>
              <a:t>TigerVNC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F47785-EF14-4409-A3F6-F9CF87E2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24" y="2592526"/>
            <a:ext cx="4305901" cy="6573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602F25-22B0-4598-88D7-ADB5D892D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" y="3450206"/>
            <a:ext cx="7392432" cy="2524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D2E5B6-4E84-4618-9D9A-CA1A2B25ABCF}"/>
              </a:ext>
            </a:extLst>
          </p:cNvPr>
          <p:cNvSpPr txBox="1"/>
          <p:nvPr/>
        </p:nvSpPr>
        <p:spPr>
          <a:xfrm>
            <a:off x="8125556" y="3301882"/>
            <a:ext cx="3273653" cy="2725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FF"/>
                </a:solidFill>
              </a:rPr>
              <a:t>설치없이 바로 실행해 </a:t>
            </a:r>
            <a:r>
              <a:rPr lang="en-US" altLang="ko-KR" sz="1600" b="1" dirty="0">
                <a:solidFill>
                  <a:srgbClr val="0000FF"/>
                </a:solidFill>
              </a:rPr>
              <a:t>Pi</a:t>
            </a:r>
            <a:r>
              <a:rPr lang="ko-KR" altLang="en-US" sz="1600" b="1" dirty="0">
                <a:solidFill>
                  <a:srgbClr val="0000FF"/>
                </a:solidFill>
              </a:rPr>
              <a:t>에 접속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포터블 뷰어</a:t>
            </a:r>
            <a:r>
              <a:rPr lang="en-US" altLang="ko-KR" sz="1600" dirty="0"/>
              <a:t>(32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내 </a:t>
            </a:r>
            <a:r>
              <a:rPr lang="en-US" altLang="ko-KR" sz="1600" dirty="0"/>
              <a:t>PC</a:t>
            </a:r>
            <a:r>
              <a:rPr lang="ko-KR" altLang="en-US" sz="1600" dirty="0"/>
              <a:t>를 원격에서 보게 함</a:t>
            </a:r>
            <a:endParaRPr lang="en-US" altLang="ko-KR" sz="1600" dirty="0"/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Windows</a:t>
            </a:r>
            <a:r>
              <a:rPr lang="ko-KR" altLang="en-US" sz="1600" dirty="0"/>
              <a:t>에 정상 설치해서 사용</a:t>
            </a:r>
            <a:endParaRPr lang="en-US" altLang="ko-KR" sz="1600" dirty="0"/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서버 설치형 </a:t>
            </a:r>
            <a:r>
              <a:rPr lang="en-US" altLang="ko-KR" sz="1600" dirty="0"/>
              <a:t>(32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뷰어 설치형</a:t>
            </a:r>
            <a:r>
              <a:rPr lang="en-US" altLang="ko-KR" sz="1600" dirty="0"/>
              <a:t>(32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FF214E-A190-45B6-ADDE-D487CF01CBBA}"/>
              </a:ext>
            </a:extLst>
          </p:cNvPr>
          <p:cNvCxnSpPr/>
          <p:nvPr/>
        </p:nvCxnSpPr>
        <p:spPr>
          <a:xfrm>
            <a:off x="733124" y="3750198"/>
            <a:ext cx="183645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2598</TotalTime>
  <Words>1477</Words>
  <Application>Microsoft Office PowerPoint</Application>
  <PresentationFormat>와이드스크린</PresentationFormat>
  <Paragraphs>370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 영달</dc:creator>
  <cp:lastModifiedBy>Dev DW</cp:lastModifiedBy>
  <cp:revision>176</cp:revision>
  <dcterms:created xsi:type="dcterms:W3CDTF">2024-07-30T13:51:44Z</dcterms:created>
  <dcterms:modified xsi:type="dcterms:W3CDTF">2025-11-08T06:07:42Z</dcterms:modified>
</cp:coreProperties>
</file>